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88" r:id="rId3"/>
    <p:sldId id="289" r:id="rId4"/>
    <p:sldId id="265" r:id="rId5"/>
    <p:sldId id="284" r:id="rId6"/>
    <p:sldId id="266" r:id="rId7"/>
    <p:sldId id="258" r:id="rId8"/>
    <p:sldId id="259" r:id="rId9"/>
    <p:sldId id="264" r:id="rId10"/>
    <p:sldId id="262" r:id="rId11"/>
    <p:sldId id="263" r:id="rId12"/>
    <p:sldId id="268" r:id="rId13"/>
    <p:sldId id="282" r:id="rId14"/>
    <p:sldId id="269" r:id="rId15"/>
    <p:sldId id="283" r:id="rId16"/>
    <p:sldId id="280" r:id="rId17"/>
    <p:sldId id="279" r:id="rId18"/>
    <p:sldId id="271" r:id="rId19"/>
    <p:sldId id="272" r:id="rId20"/>
    <p:sldId id="273" r:id="rId21"/>
    <p:sldId id="274" r:id="rId22"/>
    <p:sldId id="275" r:id="rId23"/>
    <p:sldId id="276" r:id="rId24"/>
    <p:sldId id="287" r:id="rId25"/>
    <p:sldId id="277" r:id="rId26"/>
    <p:sldId id="285" r:id="rId27"/>
    <p:sldId id="286" r:id="rId28"/>
    <p:sldId id="290" r:id="rId29"/>
    <p:sldId id="291" r:id="rId30"/>
    <p:sldId id="292"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C8CC2-E24B-4E2C-A35E-665A017558F8}" type="datetimeFigureOut">
              <a:rPr lang="en-US" smtClean="0"/>
              <a:pPr/>
              <a:t>4/1/2011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FAD4E-1D64-4037-B61A-F910D8F54F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1FAD4E-1D64-4037-B61A-F910D8F54FF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media03.linkedin.com/media/p/3/000/08d/217/1572978.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pfnewsletter.org/wp-content/uploads/2010/11/dewey_defeats_truman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societyforscience/sets/72157624917221952/sho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solidFill>
                  <a:srgbClr val="0070C0"/>
                </a:solidFill>
              </a:rPr>
              <a:t>Jon </a:t>
            </a:r>
            <a:r>
              <a:rPr lang="en-US" b="1" dirty="0" err="1" smtClean="0">
                <a:solidFill>
                  <a:srgbClr val="0070C0"/>
                </a:solidFill>
              </a:rPr>
              <a:t>Rosner</a:t>
            </a:r>
            <a:r>
              <a:rPr lang="en-US" b="1" dirty="0" smtClean="0">
                <a:solidFill>
                  <a:srgbClr val="0070C0"/>
                </a:solidFill>
              </a:rPr>
              <a:t> Symposium</a:t>
            </a:r>
            <a:r>
              <a:rPr lang="en-US" b="1" dirty="0" smtClean="0"/>
              <a:t/>
            </a:r>
            <a:br>
              <a:rPr lang="en-US" b="1" dirty="0" smtClean="0"/>
            </a:br>
            <a:r>
              <a:rPr lang="en-US" dirty="0" smtClean="0"/>
              <a:t/>
            </a:r>
            <a:br>
              <a:rPr lang="en-US" dirty="0" smtClean="0"/>
            </a:br>
            <a:r>
              <a:rPr lang="en-US" b="1" dirty="0" smtClean="0"/>
              <a:t>“</a:t>
            </a:r>
            <a:r>
              <a:rPr lang="en-US" b="1" i="1" dirty="0" smtClean="0"/>
              <a:t>Jon the Educator </a:t>
            </a:r>
            <a:r>
              <a:rPr lang="en-US" b="1" dirty="0" smtClean="0"/>
              <a:t>”</a:t>
            </a:r>
            <a:br>
              <a:rPr lang="en-US" b="1" dirty="0" smtClean="0"/>
            </a:br>
            <a:r>
              <a:rPr lang="en-US" sz="3600" dirty="0" smtClean="0"/>
              <a:t>Richard Robinett</a:t>
            </a:r>
            <a:r>
              <a:rPr lang="en-US" sz="3600" dirty="0" smtClean="0">
                <a:solidFill>
                  <a:srgbClr val="FF0000"/>
                </a:solidFill>
              </a:rPr>
              <a:t>*</a:t>
            </a:r>
            <a:r>
              <a:rPr lang="en-US" sz="3600" dirty="0" smtClean="0"/>
              <a:t/>
            </a:r>
            <a:br>
              <a:rPr lang="en-US" sz="3600" dirty="0" smtClean="0"/>
            </a:br>
            <a:r>
              <a:rPr lang="en-US" sz="3600" dirty="0" smtClean="0"/>
              <a:t>Department of Physics</a:t>
            </a:r>
            <a:br>
              <a:rPr lang="en-US" sz="3600" dirty="0" smtClean="0"/>
            </a:br>
            <a:r>
              <a:rPr lang="en-US" sz="3600" dirty="0" smtClean="0"/>
              <a:t>Penn State University</a:t>
            </a:r>
            <a:br>
              <a:rPr lang="en-US" sz="3600" dirty="0" smtClean="0"/>
            </a:br>
            <a:r>
              <a:rPr lang="en-US" sz="3600" dirty="0" smtClean="0"/>
              <a:t/>
            </a:r>
            <a:br>
              <a:rPr lang="en-US" sz="3600" dirty="0" smtClean="0"/>
            </a:br>
            <a:endParaRPr lang="en-US" sz="3600" dirty="0"/>
          </a:p>
        </p:txBody>
      </p:sp>
      <p:sp>
        <p:nvSpPr>
          <p:cNvPr id="4" name="TextBox 3"/>
          <p:cNvSpPr txBox="1"/>
          <p:nvPr/>
        </p:nvSpPr>
        <p:spPr>
          <a:xfrm>
            <a:off x="609600" y="6096000"/>
            <a:ext cx="5867400" cy="369332"/>
          </a:xfrm>
          <a:prstGeom prst="rect">
            <a:avLst/>
          </a:prstGeom>
          <a:noFill/>
        </p:spPr>
        <p:txBody>
          <a:bodyPr wrap="square" rtlCol="0">
            <a:spAutoFit/>
          </a:bodyPr>
          <a:lstStyle/>
          <a:p>
            <a:r>
              <a:rPr lang="en-US" dirty="0" smtClean="0">
                <a:solidFill>
                  <a:srgbClr val="FF0000"/>
                </a:solidFill>
              </a:rPr>
              <a:t>* Graduated from Minnesota (not Chicago) 1975, 1981</a:t>
            </a:r>
            <a:endParaRPr lang="en-US" dirty="0">
              <a:solidFill>
                <a:srgbClr val="FF0000"/>
              </a:solidFill>
            </a:endParaRPr>
          </a:p>
        </p:txBody>
      </p:sp>
      <p:sp>
        <p:nvSpPr>
          <p:cNvPr id="5" name="TextBox 4"/>
          <p:cNvSpPr txBox="1"/>
          <p:nvPr/>
        </p:nvSpPr>
        <p:spPr>
          <a:xfrm>
            <a:off x="6629400" y="228600"/>
            <a:ext cx="2133600" cy="369332"/>
          </a:xfrm>
          <a:prstGeom prst="rect">
            <a:avLst/>
          </a:prstGeom>
          <a:noFill/>
        </p:spPr>
        <p:txBody>
          <a:bodyPr wrap="square" rtlCol="0">
            <a:spAutoFit/>
          </a:bodyPr>
          <a:lstStyle/>
          <a:p>
            <a:r>
              <a:rPr lang="en-US" dirty="0" smtClean="0"/>
              <a:t>Friday, April 1, 2011</a:t>
            </a:r>
            <a:endParaRPr lang="en-US" dirty="0"/>
          </a:p>
        </p:txBody>
      </p:sp>
      <p:sp>
        <p:nvSpPr>
          <p:cNvPr id="6" name="Rectangle 5"/>
          <p:cNvSpPr/>
          <p:nvPr/>
        </p:nvSpPr>
        <p:spPr>
          <a:xfrm>
            <a:off x="1066800" y="4343400"/>
            <a:ext cx="6934200" cy="1384995"/>
          </a:xfrm>
          <a:prstGeom prst="rect">
            <a:avLst/>
          </a:prstGeom>
        </p:spPr>
        <p:txBody>
          <a:bodyPr wrap="square">
            <a:spAutoFit/>
          </a:bodyPr>
          <a:lstStyle/>
          <a:p>
            <a:pPr algn="ctr"/>
            <a:r>
              <a:rPr lang="en-US" sz="2800" dirty="0" smtClean="0"/>
              <a:t>From the conference web site: </a:t>
            </a:r>
          </a:p>
          <a:p>
            <a:pPr algn="ctr"/>
            <a:r>
              <a:rPr lang="en-US" sz="2800" dirty="0" smtClean="0"/>
              <a:t>“</a:t>
            </a:r>
            <a:r>
              <a:rPr lang="en-US" sz="2800" i="1" dirty="0" smtClean="0"/>
              <a:t>In both areas, Jon is a distinguished </a:t>
            </a:r>
          </a:p>
          <a:p>
            <a:pPr algn="ctr"/>
            <a:r>
              <a:rPr lang="en-US" sz="2800" i="1" dirty="0" smtClean="0"/>
              <a:t>and award-winning teacher</a:t>
            </a:r>
            <a:r>
              <a:rPr lang="en-US" sz="2800" dirty="0" smtClean="0"/>
              <a:t>.”</a:t>
            </a:r>
            <a:endParaRPr lang="en-US" sz="2800" dirty="0"/>
          </a:p>
        </p:txBody>
      </p:sp>
      <p:sp>
        <p:nvSpPr>
          <p:cNvPr id="7" name="Rectangle 6"/>
          <p:cNvSpPr/>
          <p:nvPr/>
        </p:nvSpPr>
        <p:spPr>
          <a:xfrm>
            <a:off x="1676400" y="4267200"/>
            <a:ext cx="5791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Do we always teach like we learned?</a:t>
            </a:r>
            <a:endParaRPr lang="en-US" dirty="0">
              <a:solidFill>
                <a:srgbClr val="0070C0"/>
              </a:solidFill>
            </a:endParaRPr>
          </a:p>
        </p:txBody>
      </p:sp>
      <p:sp>
        <p:nvSpPr>
          <p:cNvPr id="3" name="Content Placeholder 2"/>
          <p:cNvSpPr>
            <a:spLocks noGrp="1"/>
          </p:cNvSpPr>
          <p:nvPr>
            <p:ph idx="1"/>
          </p:nvPr>
        </p:nvSpPr>
        <p:spPr>
          <a:xfrm>
            <a:off x="457200" y="1600201"/>
            <a:ext cx="8229600" cy="914400"/>
          </a:xfrm>
        </p:spPr>
        <p:txBody>
          <a:bodyPr/>
          <a:lstStyle/>
          <a:p>
            <a:r>
              <a:rPr lang="en-US" dirty="0" smtClean="0"/>
              <a:t>Jon </a:t>
            </a:r>
            <a:r>
              <a:rPr lang="en-US" dirty="0" err="1" smtClean="0"/>
              <a:t>Rosner’s</a:t>
            </a:r>
            <a:r>
              <a:rPr lang="en-US" dirty="0" smtClean="0"/>
              <a:t> early educational influences</a:t>
            </a:r>
            <a:endParaRPr lang="en-US" dirty="0"/>
          </a:p>
        </p:txBody>
      </p:sp>
      <p:pic>
        <p:nvPicPr>
          <p:cNvPr id="1026" name="Picture 2" descr="http://www.estatevaults.com/lm/images/__PHILLY_CHEESE_STEAK.jpg"/>
          <p:cNvPicPr>
            <a:picLocks noChangeAspect="1" noChangeArrowheads="1"/>
          </p:cNvPicPr>
          <p:nvPr/>
        </p:nvPicPr>
        <p:blipFill>
          <a:blip r:embed="rId3" cstate="print"/>
          <a:srcRect/>
          <a:stretch>
            <a:fillRect/>
          </a:stretch>
        </p:blipFill>
        <p:spPr bwMode="auto">
          <a:xfrm>
            <a:off x="3429000" y="2514600"/>
            <a:ext cx="1771650" cy="1514475"/>
          </a:xfrm>
          <a:prstGeom prst="rect">
            <a:avLst/>
          </a:prstGeom>
          <a:noFill/>
        </p:spPr>
      </p:pic>
      <p:pic>
        <p:nvPicPr>
          <p:cNvPr id="1028" name="Picture 4" descr="http://t2.gstatic.com/images?q=tbn:ANd9GcTIWq6fxquKuZjF1KEZmlQtg-6qR-GLs71r5cJAJrU7whcuSgGp5w"/>
          <p:cNvPicPr>
            <a:picLocks noChangeAspect="1" noChangeArrowheads="1"/>
          </p:cNvPicPr>
          <p:nvPr/>
        </p:nvPicPr>
        <p:blipFill>
          <a:blip r:embed="rId4" cstate="print"/>
          <a:srcRect/>
          <a:stretch>
            <a:fillRect/>
          </a:stretch>
        </p:blipFill>
        <p:spPr bwMode="auto">
          <a:xfrm>
            <a:off x="3276600" y="4114800"/>
            <a:ext cx="1943100" cy="2343151"/>
          </a:xfrm>
          <a:prstGeom prst="rect">
            <a:avLst/>
          </a:prstGeom>
          <a:noFill/>
        </p:spPr>
      </p:pic>
      <p:sp>
        <p:nvSpPr>
          <p:cNvPr id="1030" name="AutoShape 6" descr="data:image/jpg;base64,/9j/4AAQSkZJRgABAQAAAQABAAD/2wBDAAkGBwgHBgkIBwgKCgkLDRYPDQwMDRsUFRAWIB0iIiAdHx8kKDQsJCYxJx8fLT0tMTU3Ojo6Iys/RD84QzQ5Ojf/2wBDAQoKCg0MDRoPDxo3JR8lNzc3Nzc3Nzc3Nzc3Nzc3Nzc3Nzc3Nzc3Nzc3Nzc3Nzc3Nzc3Nzc3Nzc3Nzc3Nzc3Nzf/wAARCACLALoDASIAAhEBAxEB/8QAHAAAAgMBAQEBAAAAAAAAAAAABQYCAwQHAQAI/8QAShAAAgECBAQDBQUEBgcHBQAAAQIDBBEABRIhBhMxQSJRYRRxgZGhBzJCscEVI9HwFiQzUpLhNFRyk6LC0hclYnOCsvFDU1WD4//EABkBAAMBAQEAAAAAAAAAAAAAAAECAwAEBf/EAC8RAAICAQQABAMIAwEAAAAAAAABAhEDBBIhMRMiMkFRgZEjQmGhscHh8BRSYnH/2gAMAwEAAhEDEQA/AOzCdAWkbp+EemBGYVI1mMpcX1XUHuB1/ntidTWJN++pn1ErqUf3rdvoffvhZr84Qz6JHammOlR4rql9iOtj6fDHj6rUOVxXxNdG3NKxqerjjaONkl6GPZjbzwp8Q1TVcjW5b7H+yOsg37D4Hf3YLStHOZJ/aeXqj0EhzupPToNiAb/Dr1wv1tNT0sStI0MrEsx8OoAljbvvvv57nC4XCr9xWxS4j0GOJFbXy7rqtbp2Hu6YEcNwmbOeSjAM0TAbXPVenrg7xREkEVJy2NpIhJuttzfoOw2wJ4UbRnU0gMepIWKl72BuLEHzv9bY9CLThaC+hkWRKeUpC7lYrsUZzYAAnVsbA+RHp7sEuFzT1M7sYGbRCdMrqPvHexBuDsAATubnC/USUqZnzYi4jsCQpGxIvb59f1w05OVy/KlnqHdBNOb621XQADV6Da+OfLLbEUhm0jo0lVFKXIsoDMCVJ1WG52tba3rgDl1BTSSTzV0LNDG5EkcJ/eDqLFuw3I7/ACww0lfQU2biGuR6hJLICzaTGWvsQOosRtt2w15lw/lkmXvFHJT0iyuwmlsZCqgkhl8idvcDgwi0rQUgDBm3D65rV87JcxYRaeXEgLJHGAACQGI63+hG+ALVlDLUNDSwzUELJrWmkP3jvcb7keg3FrbWwT4npsrNNT5dlXtldMqosojBCCxI+8ehsWFj2+FueVt6eWTQSC1w4Sxupt+K/l8ex7DDvz8WGxizCoow9M2XrHLUzRMSSGWwI7KPvE2PUn6Y11NPSUnEuSU+X1bTPPNG9ZHIptCwYEAfUfDthO9pijECotRsxKsG0OBYbgjr/DBSNmXi2gj1OZvbI73bUW0tYkm297XwVjSCi3jen/7+oo1RSztsDYq3vvbb5bfPGZ6Ovnr15UCPUSOyxyAKqyP1KgmymxPTr9MEeN4mXibK9EaTFpFHLkXUrHw7EeW+/nj7N8jquG0klqKmnC1DBhBGw2W53AHSwHUEAX674dLiwyXJ7QUFJO2YyR1dNFXUqhhznWNZfHvYk9VFrALYiw77k+GaYJUV1HJmFNHSzMZKmTll3dOVq1KLWYHrc9SAQPJRerklrHg0RrCy6ktGR4LEBSevcdT8RfBPhR6pawkSvFMjBVqEQAxHTe+ogkHxBelrXvt1KvsFD1Jw/l+Z09LIUqaGaobkpEsBBCLchigG6kjVpJAAN7m1sZuLMtThytoZKCohYVDyuoMYfkaioJRR1O4tsfu3wTyLLq3SM2qc+zCVZi0ckDSrEbi5tuCvQC33enyDcWsKOaGUx8yIKinUpYIrOSd+mphsANxqJJ6HENTNqo7TNAmt4heTPqvkirEc8Ygkp0TeNbXCizEXbe/T32ucBYM5qqKpo62Kr8EOoxIwCNEWvdSR30ggHtftvhhqlOYsjUS+01VVMB/WApkZnS7FQLWHQ9QAAu2FzOcqkyiatoMx9m5kbDQUZn6XuAwPTudQvcAW22ljS21QrJ1XtM0ywTI7GWTnrSMdnfsF23ULc38mtud8C5cjziSV3p6SpMLMShEMhBXtuRvti+lkpoZaud0ijRwdNldvCQQQDe4uLm5728sFx9oWcoAsHEOYRRDZI0oKYhF7AE7kD1w+2X3aNSZ1g01VylapE8JZQWUQByDtt1393fywvZqs8lQlM9HoiaxjcsNQjBF7X2Hv+u+CeXZ1X51HHW+2tRU0hICGFbsu246n71vhfzFpVD07VzLLUBp1iOlplFxc2tc7Gw1b+pxDULHjlx2GrFGWnLBGgiEqF7Koc62O3YHrb+Rj54lmp6ZuY6qVJLPt9Pn1PbBQsYGJh1NGZNKlXsWJ2uO9ut8Qi0VWT0RdRMIFIJsdibWH0t8vXC+IscU2LQocXwmkmWlciRkp0s4OxJN+/wAsAeGCWzKpQBf3kJUllBAuwJ62w1cdVKSvG0QS0iWcBbWKkja4G38MBeBqZKmXMWecw6QgJHdfEW/IfycdkJfZWO+jW0a0as00ErxSArHJs2oG+5FveR0OGys5UdCkS6SYohFHG3RTp3v5X3/z64WMlUT5gFmUuYwz6JAGXw9Nz5eXT47Y25tPFXTSA1AuEuCq+Fn7i46fyMSy05JCIGPS1cxeqp4iscZsQzXsO51dT0wy5TUomT6aiWqfMi5CSKpIk38KDWQD+Ht1Ivt1XhQ1kawvqPsSS3kaOwKg2vpv6Nb1OLeHvHVSRzRyNE40+IhQgYhevXrpJPkLd9rJJqn0Mh0p+FYJMnlzKonljrYYGPLWQoquQLW36Akn1NvK2ObTVEjTkVEOpNYcxBtx4tlA2udz9em9j/G7V8CUQqHqZ44EEcCmVQFVWOjmAfjIG7E73FvVQgaP2h6iYySTCXmGRwGQg7m4Prf9fLFFFLozPs6McE8LwurMEY6NA8DXFhb/AGbAnub+818OTKvFmVlrqwq4x4De92AHpiRVzU055aTLOsqgIx2Jtdh38j8r415PlNQnE1BLFEOWtZETdwCnjHUG30w9pIId+0CoK59lzMHVFezaH0E3AGxsbbX3xizfiOszV520PKZCGADFwh3uRe+k22NrdTtgl9oYCZpl85jicLOm0gOlrX627dMY6+kSWuilOWRxU1QbLC0xMbgNfRcMbXuBtfc7WuMLF8BfLFuhr62DMlehl5Umlk1khhpIsVYnY7dsH8go0zGvr1eWQStUKyySJrdo1R9tVr+K67kdh53G8cBZpXa6swQU9AoLLoMn7wG1tAsdiCLfD34K/Z7lNAXqxWSyxVNNVyMZI1B50I8LK+xDC/Y36d8UNQ38Oe3ycLUcSLItYg0tqYHSQTtpFhckE2N/ja2MGe0NNmlTQ0tVHDHHDG0ziNvCGYffO1yemnaxJv6Eplk1Y9LHWyq1RSzFlMaR8kREfeJU6dVyPI9/SwbMmoddLUM7HMYqdIOWiBUcMLASG/S7AXtfe24vjm1Ul4dLv2MCuJc1mosuaiyiGlRqiN4pTqIcRoSSC2wQG1ut22tfa/P829sp4p1knjZ2ZI5GQlxq2JGvpsbb369+uHqroq5Mqk5cEcsMCsmYiJtRqB3NyBYg3IJFttvIpVbVrW0lNQioWClp5NEBWG+lLeN30jWSCy+nWw2xDTPypdiGSGnSspZJZZHRlT8S7FmtvsNgT+gxQVy0GxT58wH6Y2R5X7GBLSVIlSVWBfQQLm5EYOwY2G9tt8YHyvONba8vlDX3BjIN8dKat8gTHTKuNC9aDVPqDDQFCsBGu3QA3tYfduBtbbDtFXxSVMk0yr4Yo0Cs4BUXY3IB623t2v544jBTRGNW9qVCTc+EEj0t54OpIYqPlRVqsugN4jpv1NhttuT2wuowKfQbHtpKOurbxPGNL8xym9vIb/z164qpY6iB6almuY0QkvGjAtc3Pa5t59PgLYRspaT2rmpPG8cRBcGXRf3d8N0egRRSRVbmV05jxq5Ise1rAddhv23PXHJkwuKq7QLBvF7aymkGwQnpbe/8j4YA8Ki710nMKaWjNh+MeIkfT1wU4imaSlgeQOHMZW1iO/r2wvZDzTPMImIYkeK2wFiLnb+b46oL7Kh30PNGtHTQ1tUCOdyjCI0TQrE/jIN7E7bCw9MCMvrqmKlljLK0bOCqmO9ibDbuD139ceJVNBRuWXmRSqdZ7kDv+uB0RlCmRahVhj8QBP3T2v8AnhIq7bECmWZitTT1VLVQM8SodVpGXSLjy3tsNt+npht4Xipcvoo6PM2gVZ28E0bq5Oo+GzHawUi49egtjnkDc3nUrTSLCzGQ6Cd23A/PBCtraemijpYgCqAGPU99yu1z/wDIthpX0g3Q3cfVeXUuVRUzJVc01JUusYDSAbA+IbE2NvLrte2Ob1sX7+M89JLqBq06V8uh6DzJHni6szJHsrFZpF6OSd7dLfzf3YyU7CVVbQXCrY6VsEPe/wAN8VSMEI462B6WcyJAZZpdcKyhAI1Ee1t+zHY425VXiLM6GmjsvMqo/EunrzL7/AfXtbGOpQCmy0xytzHkqWDMmuxvEB69rXsenTGSj10PFGXTuocLUKQwOzDVbrb/ADwzin2PQ1fabIIKumlIDEVGsra4IHaxv/JwLyTPZqbM6WWpmMVJqaRoVSyowY9Nrg6QDq8zv6EftIGmqpD4v9JA1LcFe3v6flhXrtb1AgMKo7CxLXNzbe5vcnAjVGk6Z0vMsxzLM6XMMxo81YRUcQDQmVwqKd0bbwlrjob9t77YAZdW57lOSQ5hyaaWhrquoZZgpMikOVOpVt4Sx7Ha46d06kqqyhqnaOYoJWCzaCQrja4sNrdsMOR5hBJlCU9TN97meBQRbU7En130m4tuMPJxoF8DTozuvlJy2emnqCiyNIJljY6ZNFwQdujbWA0g2N9sbc7psyjbLoPaIJQdclQKVgVRhchQT20gAdLdvTnftYppTDRl+VFGYRZCDIpN2bv69Njt5G7BwrDRrleaLVySzThPaQ0KMeSQdC6QbfvHubXGw0n0PJkxRUElywMyZ5WxZhFHJUPGtgTGsqkG2wFyNtJJJ79L7AWwrSxTRZfLJFWRRLdBylY6nuCQbdwLC7E7bDDXMMmo8gSoq6KpatmVmpuUXWJVU/eYm97sSu4AJ7jrhWoY6+tm9ky9mEzREaeboOnrt6dT63w2JbI/BIUN5JJmT11FTrViGBJYeVUGULy3sCxW/wB47jbzAJwZ/beTHc02Y1J7zrSgiX/xC/n1+OF7MeH5VzJ6uAsEaQrCSuguUGptI28I8/d32DAfspziYmVaulQP4gsjHUt+x8Lb/wDqPvPXAlhx5nbGqznZilU3It5W/LErMxs2xHyGL42a4aN/3YIGmxPX3YvVZGAKQ6UGxZzsb47rYvJnaKKKNLNIZC9jc2AHY2tgxkM8tPOFhqAjXAJIuo37gmxwMqBDI/jZAR0CNYD88WU8SPIix65CT0Vxv/w9cLJWuQ0NWawl6GklqDG8sqMyyILBiGIPTCjlVQkAqVe4u6n73XqN/wCPXDdWokOUUUEmvnRxnfmaxYsTa9hhRyijSsmqQ4L2YAANY76vTHPFLa7Hl0jdLUKaZl1NMquokB7XG3wxCKaNKaGmVVuzAlmN+p7+ljir2eOmkkihjc81ChDk2Yee2x3xKd6aRGSWheGZRZnDHSSOpt2/+Pfhqj0iZfl0lK1TMHViWlOgKAD6d/X1/PEs1jgercw3cE9PIeVhf5/lbAumCwMWeVtmN1N1N/I+eL1r0jlblHwt+FjsffjOPNoIUTJsulo3eKokMwVTrfpGe+1xfy36b98ZqHLOZJyqepVjJYFFRlJ3/wAse0tZ+4Uzx6tbeFmYAdd/hi+lzFUUSQxMW0kFrk2v1sLb+W/0ucC5IxrzOnipssymZJaZXp+ZKI+bqDgyAWHmfBjPldVTpLGYZZDJJKha5IAu42t372JF9j07i8yeqqaWCK8jIiLc38IuzEfngbTxyQVULEOUSRWtuOhHb4YdR3LljNj79qB0VUIBJ01DG/mR1/LCnzIpQQrFSmwuSN+/874bPtWNqtGY7rUOfdvf+OEmoi9oc8ssi6yQWJ6HfAS4DLs0SCnRo9ClrWOkN19cYoHKxrcdNQsOu5J2x4nMCa2N7XFxY7+vkdsWJOqD77K3S43w64QpJZCt1NgR1v1GHzgfN6da2koat6enoFgfnRO+kOwU+M9NTEmwH8Mc3Yl5iQ5IHS4xes86rdpOYkYtGD1JP6X9e2EliUuzHTa3n5hw1Qey01OuWyPIpijvtEurTdtNy4fxAdCe29sJ01EMp5Vayq80FVy5FPh0/u1NvP8AF12N8OFLNEPs9p4lnVJzGulNXiNy3ytqB+OFvMqSM8EQ1xglWdqt1ZmBXSREhFlPQG4xOC7XsPtSNVZGzVNKElnDPO9PAEkEaRR6mGlSRsviOo7jffpbBaaDNTK5ailLFjc/0nk3PwNvljn2fzml4lq1l1mIzHUsZAax3sCQbdcfo7IayKpyPLqgMEEtLE4VpASt1BsSGFz8BieSGXHW3n+/+oCXJ+dYM7WEAJllMB1vdtvrjWvEdQrXWip1X0V8Yjm0O7DJMuXfvGx2+eIy5xE1wMoytR5iIj/mx3Jv4C8hJeJKyc8sUNLpJ6sTgpHmdUtMxmghViQCYLjSvq3f3YVv2woi0rQ5agJ68s7/APFiuSsMmnUsCA9WWNVNv8WElj3dmo6ZU0wrsiyyrUHW8LMWJ3a8jW388c+yUlJqoCYx3sLgXPU9Pl/NsdJgMcXDuSIosqUMXe/3vEcctpJJo6mYwRlzcHYX+nxxGC7Q0lwNFEqPHqlcSO291a1xt28/njPmCO6cyYRlB2VraR3Pv77364DPVVgUB45lF+67affir9qSrpDLIU6E2tf4YCxSuxb4PpaWaeUezqRGzbA2vf1tjO1LPTS2dNTaiLDffyxeucSJcRB1PRdI3GLDms7qqmBpWB2Z47np0GKrevYBVzZAmn7hA0gFSLb48Mk5uQhJ28V7jb0P87YjLU1Mim8EtmG9oz+mKlNSq2WCUL5co4ZJmo0ivqVl8ZGsjT3BHwvi6Mxv/bOxfqbWJ23xgAqW+7SG/wD5Zx48deykGnlFhfZSOgxnGzUzo32vJqqBLHc3nbVsb98L7QJS01QI4oSykaHkIQuw+8b37dj07m2Gf7Vow9O7335gIuetwf1xzac1dQ15kLnqWYsST23vgRQ7XJVWTzJKytCkMXRY0Nl94Pf34zc8nc6gD642VKVk8CxFPADcBRtitMoqnFyQP9o2xS0CmZhLa4t18jj3nsW22AHQDGlsoqIwbywf7wYgtKYprSMDbcBd9+2NaNQ95gBRgQiUkwmCPt4SulW3HuO+ISM7/ZRTPUNJI7ZjNpJPay7E/D5n0wqPUy1NPVklmPXffa+HKsjP/Y3lbhRpkrpze3Xxn+H0xOKpOyjdsTOLFtxDVht/EPh0wwZbxM1Pl1LBziOXCiW8rADAXiaCaXP63kRtLYgN3tsMDvZqj/Vm+WKp8CNOxpfjLKgf3HC9Eu9xfQdvW6HFD8ZPoZYcnyxEPW8SsfoBjc/DnD9KDz53YDrqqVX+GIGPhSnGn+rPYdeezfkf0xyJ4/aDYlgyXi7NHJaMUMIPaOjjNviwOMk3EuaTda9lJ2tGqR/+0DDAmecM0ijlUFHIQd/6rzL/ABYDF447yqKwiyeiYDt7BGv11YdSl93H+gUzdVZ7DPlkcyyarARizXOyAC/89RhEoauugrZDlskwkkU35PUjb0OGuo+0KnkFo8hpd/76r18+hwFm4sVpOZT5Nl0TDusQP/KMDH4iu4/mM3Zs/buf/ss0qw1gm5ilKlItyu91J0C/UfK2Mmni6cgCPMnHbTFf9MVScYZib8pKeIkfeiDp+TAYqPGGclSq1pjB2Ohf44dRn8EC2EEybjSosVoc1ZR3ClQMTHCfGzKGagzK52F5rf8ANgZT8QZwJxIlbVyMOxkBxtnzLiuvleWjbNuWbWWPUQtha1xgPxF7oxM8G8YEEtl9Ud9r1C/9WIDg3ihvvUc6+rTi354z+xcXVLf6PnTu3ciTce/GiPhbjCdSpy/MdPQa5SAPm2Bvku5L+/MxL+g/EBF/Z4hbqTUD+OKpuCs7jBMr0qCx2apAxen2fcVyL4qMIL78yqjF/wDixYv2ccRtcSRUKk7EtVpf06Xxll/7X9+Zhu+04h8uDMe6Xtvvbz+eOcxZGrIjyZrlyBwDbm7i46EW64feNtTZXyX08yNY1fSb+ILp29NzhbouBRVUMFW/EGW04mjEnLdvEtxex3wVkSjdhl2CmyakEJQZ3S9bkdh8jij9jU1wP29l+/mzfwwel4JoIiNfF2VBu3X9DigcN5Un9pxdQbbEKrYHiL/Z/T+AGFeGqVdBqs+oYgwupsxBHnjfSZFkMDapOIqRz5h7C/uGK2yzhzlqJ+KJCEuNMdOXCj54gMo4U7cRzsD0AomH+XzwG216n9P4MEWoeH6bTJDnVIG7Bd7+h9/uwd4sihofs04bo6abnQNLNKsgXSGVmYg2wDg4SyAZtFl02Z1JmkUMn3F1AgnuCO3ngnx7UGsosnp8pTVQ0y8iKNB4hceHb1BBv3BvhIzSajbd/EdLgU81pKSszzMPbMwSkKSBU1oW19b9B2sPnjH+y8u//PU/+5k/6cHxl2U12b5s+ZCtOiccv2UjodV73B8sS/YvC/8A9jiD/D//ADxR5UnVsVifDQ1U1uVSyt7kOCtHwlntYNUNC5XzJG2OiHMWBASdiz9PFe3zxlzTi+WgARq2mWXoUuS3Tuq6vrbE45s+T0x+oibYqx/Z/nbEc1Ej+DG/0xpH2fzxqHqqtkX0it+ZxJ+Ps+j8bVEJhc3Te729RqJHxwLzDjHN6l301KRg9DHGt/8AEbnDqOpb5aQaDEXBuVx7zVk0jeSW/QHFj5Hw5TLeaRST2kqbfqMJM9bU1T3qameU3/G5OIxU085tBTyMfJUJwXhl96bBX4jn7ZwjRgaaOlmfuCrvb43OLouMOH6baHIKNhbr7MBY+pJwr03DWb1F9NIydPv7YJwcC5lIBz5I4ydtIGo/zvicoYF6pfmwcIMN9pKRKVo8kgi26g2+VsDqv7RMwqCdNJSIvYFSfytixOCqWMD2mvfbrYKv1xp/o5kNPvLzZNr3dzb+GFT0y9Mb+obFqq4kzKra6yCDvaBLfO5OJU+cZywZIKqskZxsUfUfdYYZPbeFssNoqSglkU/jBkP0JGNKfaLSUa6aTL4AvlHT6bfEkYpvk/Tj/YKFSUcUOo5q5tY+cclvyxQMqzuoUkwVjLf8ZYD64Z6n7TKqUWhoFT11gfTT+uAdZxZnFbKW9oZCdrRwqx+dr4eCzPuKQRiz3mpkcUUq2f2eIMD2IQA4WqHhiqroknWemjSQEqXc36+QBwfzmeSXJaaWbUZJoFcm1t7b3+eE32yuRBFFPMqDoqk7b4MdzXDoM1yMacFBrCXNqRNreGN22+NsaouB8rU/1riIp6rTWHzLYUkpcyqT4IaqUnvpYjGqPhjOpQH/AGc6g/iaw/PCtSXeT9BRrHCfB6WMvFpFtjpCD+OLoMr+z2nuZc6qagj8JnKg/ID88LEfCGcNu6RJ56pOnyvi9ODao7S1lPGD3sT/AAwjcffIw2himrPs8htanlmMYsranfbew3J88XS8ScPVSQ0kVNUGMyJoQwkC4IAOw7bfIYAQcHUGoCpz+OMd7Qm3/uxop+H8hpKyFv2s88isGRNOm7A7eflibjhvtt/MKkZ6LOKPL8yzU1bTKZZV5fKFwLav4jF/9JslGwjkt/5S/wDTgXTR5O2YV/7bMim4MRR9O+9+2/bGnkcH/wB+b/et/DFJxhfKfyNYOzPiSrrFaGFvZ6cixCCzN72/TAeOOSSyxqSfQY3UGWtORq+uGvLcrWn+8gDDsRimTURhwhGwHleUTTRhZKSEE9ZpAzH/AA3AwfoeFsvGlqmKSY23u4QfJbYKRKUA8IC/7GLzKVH9orC42XcH1xxZNTkl1wK2ydFkWTU4ulAgI/EXJ/M42ftWmy+/IoSgRfvhN/lpJPfAiSscnQjsDp2IPQ+l/wA8LufZ+lOJKOjGqoBtJO4N1Ppv19e35Ph0ssnmyPgMY+7GiX7Qo4ZuVNBUxta/7ymVC48xc/ngNmv2h1Tvy6OFrr4QZTZR/wCkG3zwkrK0rSJNVyqrtd+rs57e8+8430WQVddZowUjP4pSAW+Ax0/4+DF5h7SIVnEWZ1TFnqeXc9IVCflv9cDZZHlN3ZpCf7xLHDbTcHJ4TPOhJ7b4P0PDmV04Gsh28lH6nCS1mKHQu45tDS1U5tFE7AemCMHDmZVBBWHSD01HHVIv2NSJoFCjMouepNvO3vxkzLiTKsuiVnpoYmIBC2Zmb3D5emJrVZpvyRMrYiwcH1T7yTBR5WON9PwlTRn987SjbbVbHuY8eu7EUNMT5PNJcf4BYYXa3PcxrjplqDoJ3jjUIv03xVQzyXmlRq/EcOIKSKDJ444l/sogqAH7otjJknGUuTZHSUqPFqAey8kP+Njub+uBCVOb5uViSNEj02CgFV9MbabgeqlsKmU7mwC3A+owr8OMduV2M5Wy+o+0bN5GtajEd+jRbn072xXmvG1TNDEaJYQXB5gaIAqQdtx1FsXRcJ0sJ/eLI5v2mt+S/ri+TKMrpwBLRgHsXfUflhPE01+WNi7hWk4lzeU3NWU9FA/XGOSqzCre7y1Ex7m7HDo37Np01iip1HqgX62xim4ripvBTU58/AQR9D+mLRySfoh+wbYu0+S5vWH91RVD+pU/rgnlnDeaUtTHUSwxoYzezt6Y21HFRESukeu5tY9j8RgbPxTmTDSgjUW6i5+uNu1Eukkbk0VnDddVVJkZolU3Nwd8V/0RqP8AWI/8P+eBs2dZlILNVN7gBij9p13+tzf48OoZkq3I3Iw5VW01OeTWBo5g1rno38MMUFTFtbx/HbEuJcvpI4qepSBRM8jKz7+IDpf+OBVKxDC1uoHTtfHJqIR3CyDqzU5BBDgE3Okg/picj0vJYRyyBgpsNI6/pgdoVi1x0G1tvLFZNytzewxzKHNg/E2WKwyNFKkkhjJRSQp1WNvrjm6RvPISxLMTdiet8dAQkSix6kX+OF/OokgziRYVCqwViB5km+PWUqhaHbKcry3Xbwi197jDRSUYiA1A7jcgYw5UAY0264LRsWDBiSFsBftuMeZmnKT5J8tlyMoACn72w264qnquVpEV7m9rrY/O2JkAq+3/ANMH42xln+91NgLgXNsbBBTnyNFWwNn2cNSnlwC9S4vduiDz9ThSkd5pSWLO7G5Ym5Jxsz5mOcVBLEnUO/8A4RiWXIpdbgY9VtQjwOyNFk89SwNree2G3JOFadrGdggAuGZLgnGnKY0FgFFrfocGoN2IsNz2AGPLzamcuETcmG8py6jov9FWEm1tbN6eVvji2rzR4V8ECzW2JWTYW89vpgBVIpQbD7wHwwu8XVU9LlsXs8rR8xgHKm1weuJYNKsvmkykI2rYTz/jaGAtFfmzA7xwAAD3tv8Ap7sJNdxLWTuTTpFTq391AzH3sRucBZNrHuQeuPk8TLq32x6uPBDGuEFslNNNK2qVndj11MTfFlPSVM50pE5B6AGwwwZJRUzKhaJSdYG/xx1fJ8soocuimjpoxIyXLWvvbHNn13hcJCnIKXhSaWxndoweyITv8bYJnhSiiF556jSO7qBjsT7QFgBcHa49+FHNJ5JY3MjatlNrC19+3wxzYtXm1EqugqLkKEWV8N0cfMmmT/8AZff3dsaBJwrb+3i/w/54Ua+d6rNOVOEKK2wEar38wMZhFH/cX5Y7npN3MpMFL3P/2Q=="/>
          <p:cNvSpPr>
            <a:spLocks noChangeAspect="1" noChangeArrowheads="1"/>
          </p:cNvSpPr>
          <p:nvPr/>
        </p:nvSpPr>
        <p:spPr bwMode="auto">
          <a:xfrm>
            <a:off x="77788" y="-593725"/>
            <a:ext cx="164782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farm1.static.flickr.com/65/200300288_f14146f49c.jpg"/>
          <p:cNvPicPr>
            <a:picLocks noChangeAspect="1" noChangeArrowheads="1"/>
          </p:cNvPicPr>
          <p:nvPr/>
        </p:nvPicPr>
        <p:blipFill>
          <a:blip r:embed="rId5" cstate="print"/>
          <a:srcRect/>
          <a:stretch>
            <a:fillRect/>
          </a:stretch>
        </p:blipFill>
        <p:spPr bwMode="auto">
          <a:xfrm>
            <a:off x="6096000" y="2381250"/>
            <a:ext cx="2514600" cy="1885950"/>
          </a:xfrm>
          <a:prstGeom prst="rect">
            <a:avLst/>
          </a:prstGeom>
          <a:noFill/>
        </p:spPr>
      </p:pic>
      <p:pic>
        <p:nvPicPr>
          <p:cNvPr id="1034" name="Picture 10" descr="http://www.swarthmore.edu/images/administration/communications/swarthmore_logo.jpg"/>
          <p:cNvPicPr>
            <a:picLocks noChangeAspect="1" noChangeArrowheads="1"/>
          </p:cNvPicPr>
          <p:nvPr/>
        </p:nvPicPr>
        <p:blipFill>
          <a:blip r:embed="rId6" cstate="print"/>
          <a:srcRect/>
          <a:stretch>
            <a:fillRect/>
          </a:stretch>
        </p:blipFill>
        <p:spPr bwMode="auto">
          <a:xfrm>
            <a:off x="5791200" y="4648200"/>
            <a:ext cx="3019425" cy="1839763"/>
          </a:xfrm>
          <a:prstGeom prst="rect">
            <a:avLst/>
          </a:prstGeom>
          <a:noFill/>
        </p:spPr>
      </p:pic>
      <p:pic>
        <p:nvPicPr>
          <p:cNvPr id="43010" name="Picture 2" descr="http://blog.nj.com/ledgerupdates_impact/2009/06/large_Princeton-University-gun-scare.jpg"/>
          <p:cNvPicPr>
            <a:picLocks noChangeAspect="1" noChangeArrowheads="1"/>
          </p:cNvPicPr>
          <p:nvPr/>
        </p:nvPicPr>
        <p:blipFill>
          <a:blip r:embed="rId7" cstate="print"/>
          <a:srcRect/>
          <a:stretch>
            <a:fillRect/>
          </a:stretch>
        </p:blipFill>
        <p:spPr bwMode="auto">
          <a:xfrm>
            <a:off x="609600" y="2362200"/>
            <a:ext cx="2257425" cy="1689331"/>
          </a:xfrm>
          <a:prstGeom prst="rect">
            <a:avLst/>
          </a:prstGeom>
          <a:noFill/>
        </p:spPr>
      </p:pic>
      <p:pic>
        <p:nvPicPr>
          <p:cNvPr id="43012" name="Picture 4" descr="http://www.molbio1.princeton.edu/labs/rye/Princeton%20Logo.gif"/>
          <p:cNvPicPr>
            <a:picLocks noChangeAspect="1" noChangeArrowheads="1"/>
          </p:cNvPicPr>
          <p:nvPr/>
        </p:nvPicPr>
        <p:blipFill>
          <a:blip r:embed="rId8" cstate="print"/>
          <a:srcRect/>
          <a:stretch>
            <a:fillRect/>
          </a:stretch>
        </p:blipFill>
        <p:spPr bwMode="auto">
          <a:xfrm>
            <a:off x="838200" y="4191000"/>
            <a:ext cx="1828800" cy="20398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dissolv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dissolve">
                                      <p:cBhvr>
                                        <p:cTn id="15" dur="500"/>
                                        <p:tgtEl>
                                          <p:spTgt spid="1032"/>
                                        </p:tgtEl>
                                      </p:cBhvr>
                                    </p:animEffect>
                                  </p:childTnLst>
                                </p:cTn>
                              </p:par>
                              <p:par>
                                <p:cTn id="16" presetID="9"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dissolve">
                                      <p:cBhvr>
                                        <p:cTn id="1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Jon’s own words on teaching</a:t>
            </a:r>
            <a:endParaRPr lang="en-US" dirty="0">
              <a:solidFill>
                <a:srgbClr val="0070C0"/>
              </a:solidFill>
            </a:endParaRPr>
          </a:p>
        </p:txBody>
      </p:sp>
      <p:sp>
        <p:nvSpPr>
          <p:cNvPr id="3" name="Content Placeholder 2"/>
          <p:cNvSpPr>
            <a:spLocks noGrp="1"/>
          </p:cNvSpPr>
          <p:nvPr>
            <p:ph idx="1"/>
          </p:nvPr>
        </p:nvSpPr>
        <p:spPr>
          <a:xfrm>
            <a:off x="304800" y="4953000"/>
            <a:ext cx="8610600" cy="1600200"/>
          </a:xfrm>
        </p:spPr>
        <p:txBody>
          <a:bodyPr>
            <a:normAutofit/>
          </a:bodyPr>
          <a:lstStyle/>
          <a:p>
            <a:r>
              <a:rPr lang="en-US" sz="2800" dirty="0" smtClean="0"/>
              <a:t>“</a:t>
            </a:r>
            <a:r>
              <a:rPr lang="en-US" sz="2800" i="1" dirty="0" smtClean="0"/>
              <a:t>Experimental projects in graduate theoretical physics courses</a:t>
            </a:r>
            <a:r>
              <a:rPr lang="en-US" sz="2800" dirty="0" smtClean="0"/>
              <a:t>”, JLR, Am. J. Phys, 1231-1236 (1996)</a:t>
            </a:r>
            <a:endParaRPr lang="en-US" sz="2800" dirty="0"/>
          </a:p>
        </p:txBody>
      </p:sp>
      <p:pic>
        <p:nvPicPr>
          <p:cNvPr id="20482" name="Picture 2"/>
          <p:cNvPicPr>
            <a:picLocks noChangeAspect="1" noChangeArrowheads="1"/>
          </p:cNvPicPr>
          <p:nvPr/>
        </p:nvPicPr>
        <p:blipFill>
          <a:blip r:embed="rId3" cstate="print"/>
          <a:srcRect/>
          <a:stretch>
            <a:fillRect/>
          </a:stretch>
        </p:blipFill>
        <p:spPr bwMode="auto">
          <a:xfrm>
            <a:off x="685800" y="1295400"/>
            <a:ext cx="7696200" cy="3438116"/>
          </a:xfrm>
          <a:prstGeom prst="rect">
            <a:avLst/>
          </a:prstGeom>
          <a:noFill/>
          <a:ln w="9525">
            <a:noFill/>
            <a:miter lim="800000"/>
            <a:headEnd/>
            <a:tailEnd/>
          </a:ln>
        </p:spPr>
      </p:pic>
      <p:sp>
        <p:nvSpPr>
          <p:cNvPr id="5" name="Rectangle 4"/>
          <p:cNvSpPr/>
          <p:nvPr/>
        </p:nvSpPr>
        <p:spPr>
          <a:xfrm>
            <a:off x="2362200" y="4419600"/>
            <a:ext cx="6096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t>
            </a:r>
            <a:r>
              <a:rPr lang="en-US" sz="3100" i="1" dirty="0" smtClean="0">
                <a:solidFill>
                  <a:srgbClr val="0070C0"/>
                </a:solidFill>
              </a:rPr>
              <a:t>Experimental projects in graduate theoretical physics courses</a:t>
            </a:r>
            <a:r>
              <a:rPr lang="en-US" sz="3100" dirty="0" smtClean="0">
                <a:solidFill>
                  <a:srgbClr val="0070C0"/>
                </a:solidFill>
              </a:rPr>
              <a:t>”, JLR, Am. J. Phys, 1231-1236 (1996)</a:t>
            </a:r>
            <a:r>
              <a:rPr lang="en-US" dirty="0" smtClean="0"/>
              <a:t/>
            </a:r>
            <a:br>
              <a:rPr lang="en-US" dirty="0" smtClean="0"/>
            </a:br>
            <a:endParaRPr lang="en-US" dirty="0"/>
          </a:p>
        </p:txBody>
      </p:sp>
      <p:sp>
        <p:nvSpPr>
          <p:cNvPr id="3" name="Content Placeholder 2"/>
          <p:cNvSpPr>
            <a:spLocks noGrp="1"/>
          </p:cNvSpPr>
          <p:nvPr>
            <p:ph idx="1"/>
          </p:nvPr>
        </p:nvSpPr>
        <p:spPr>
          <a:xfrm>
            <a:off x="304800" y="1371600"/>
            <a:ext cx="3810000" cy="5181600"/>
          </a:xfrm>
        </p:spPr>
        <p:txBody>
          <a:bodyPr>
            <a:normAutofit/>
          </a:bodyPr>
          <a:lstStyle/>
          <a:p>
            <a:r>
              <a:rPr lang="en-US" sz="2800" dirty="0" smtClean="0"/>
              <a:t>“</a:t>
            </a:r>
            <a:r>
              <a:rPr lang="en-US" sz="2800" i="1" dirty="0" smtClean="0"/>
              <a:t>The instructor, having spent 10 weeks teaching the students, is ready to learn something from them as we</a:t>
            </a:r>
            <a:r>
              <a:rPr lang="en-US" sz="2800" dirty="0" smtClean="0"/>
              <a:t>ll.”</a:t>
            </a:r>
          </a:p>
          <a:p>
            <a:pPr>
              <a:buNone/>
            </a:pPr>
            <a:endParaRPr lang="en-US" sz="2800" dirty="0" smtClean="0"/>
          </a:p>
          <a:p>
            <a:r>
              <a:rPr lang="en-US" sz="2800" dirty="0" smtClean="0"/>
              <a:t>“</a:t>
            </a:r>
            <a:r>
              <a:rPr lang="en-US" sz="2800" i="1" dirty="0" smtClean="0"/>
              <a:t>An early push towards joint efforts thus serves as valuable training</a:t>
            </a:r>
            <a:r>
              <a:rPr lang="en-US" sz="2800" dirty="0" smtClean="0"/>
              <a:t>.”</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4191000" y="1219200"/>
            <a:ext cx="4733083" cy="4876800"/>
          </a:xfrm>
          <a:prstGeom prst="rect">
            <a:avLst/>
          </a:prstGeom>
          <a:noFill/>
          <a:ln w="9525">
            <a:noFill/>
            <a:miter lim="800000"/>
            <a:headEnd/>
            <a:tailEnd/>
          </a:ln>
        </p:spPr>
      </p:pic>
      <p:sp>
        <p:nvSpPr>
          <p:cNvPr id="5" name="TextBox 4"/>
          <p:cNvSpPr txBox="1"/>
          <p:nvPr/>
        </p:nvSpPr>
        <p:spPr>
          <a:xfrm>
            <a:off x="4876800" y="6096000"/>
            <a:ext cx="3200400" cy="523220"/>
          </a:xfrm>
          <a:prstGeom prst="rect">
            <a:avLst/>
          </a:prstGeom>
          <a:noFill/>
        </p:spPr>
        <p:txBody>
          <a:bodyPr wrap="square" rtlCol="0">
            <a:spAutoFit/>
          </a:bodyPr>
          <a:lstStyle/>
          <a:p>
            <a:r>
              <a:rPr lang="en-US" sz="2800" dirty="0" smtClean="0">
                <a:solidFill>
                  <a:srgbClr val="FF0000"/>
                </a:solidFill>
              </a:rPr>
              <a:t>Suggested projects</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867400"/>
            <a:ext cx="8229600" cy="792163"/>
          </a:xfrm>
        </p:spPr>
        <p:txBody>
          <a:bodyPr>
            <a:normAutofit fontScale="85000" lnSpcReduction="20000"/>
          </a:bodyPr>
          <a:lstStyle/>
          <a:p>
            <a:r>
              <a:rPr lang="en-US" dirty="0" smtClean="0"/>
              <a:t>“…</a:t>
            </a:r>
            <a:r>
              <a:rPr lang="en-US" i="1" dirty="0" smtClean="0"/>
              <a:t>students are generally quite adept at choosing interesting topics on their own</a:t>
            </a:r>
            <a:r>
              <a:rPr lang="en-US" dirty="0" smtClean="0"/>
              <a: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 y="152400"/>
            <a:ext cx="8142061" cy="5153632"/>
          </a:xfrm>
          <a:prstGeom prst="rect">
            <a:avLst/>
          </a:prstGeom>
          <a:noFill/>
          <a:ln w="9525">
            <a:noFill/>
            <a:miter lim="800000"/>
            <a:headEnd/>
            <a:tailEnd/>
          </a:ln>
        </p:spPr>
      </p:pic>
      <p:sp>
        <p:nvSpPr>
          <p:cNvPr id="5" name="TextBox 4"/>
          <p:cNvSpPr txBox="1"/>
          <p:nvPr/>
        </p:nvSpPr>
        <p:spPr>
          <a:xfrm>
            <a:off x="2590800" y="5257800"/>
            <a:ext cx="4953000" cy="523220"/>
          </a:xfrm>
          <a:prstGeom prst="rect">
            <a:avLst/>
          </a:prstGeom>
          <a:noFill/>
        </p:spPr>
        <p:txBody>
          <a:bodyPr wrap="square" rtlCol="0">
            <a:spAutoFit/>
          </a:bodyPr>
          <a:lstStyle/>
          <a:p>
            <a:r>
              <a:rPr lang="en-US" sz="2800" dirty="0" smtClean="0">
                <a:solidFill>
                  <a:srgbClr val="FF0000"/>
                </a:solidFill>
              </a:rPr>
              <a:t>Actual student chosen topics</a:t>
            </a:r>
            <a:endParaRPr lang="en-US" sz="2800" dirty="0">
              <a:solidFill>
                <a:srgbClr val="FF0000"/>
              </a:solidFill>
            </a:endParaRPr>
          </a:p>
        </p:txBody>
      </p:sp>
      <p:sp>
        <p:nvSpPr>
          <p:cNvPr id="6" name="Rectangle 5"/>
          <p:cNvSpPr/>
          <p:nvPr/>
        </p:nvSpPr>
        <p:spPr>
          <a:xfrm>
            <a:off x="2590800" y="5334000"/>
            <a:ext cx="4419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As if Jackson wasn’t hard enough</a:t>
            </a:r>
            <a:endParaRPr lang="en-US" sz="4000" dirty="0">
              <a:solidFill>
                <a:srgbClr val="0070C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cstate="print"/>
          <a:srcRect/>
          <a:stretch>
            <a:fillRect/>
          </a:stretch>
        </p:blipFill>
        <p:spPr bwMode="auto">
          <a:xfrm>
            <a:off x="533400" y="1524000"/>
            <a:ext cx="7395234" cy="4968348"/>
          </a:xfrm>
          <a:prstGeom prst="rect">
            <a:avLst/>
          </a:prstGeom>
          <a:noFill/>
          <a:ln w="9525">
            <a:noFill/>
            <a:miter lim="800000"/>
            <a:headEnd/>
            <a:tailEnd/>
          </a:ln>
        </p:spPr>
      </p:pic>
      <p:cxnSp>
        <p:nvCxnSpPr>
          <p:cNvPr id="6" name="Straight Connector 5"/>
          <p:cNvCxnSpPr/>
          <p:nvPr/>
        </p:nvCxnSpPr>
        <p:spPr>
          <a:xfrm>
            <a:off x="5105400" y="1828800"/>
            <a:ext cx="1828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 y="304800"/>
            <a:ext cx="8752114" cy="5105400"/>
          </a:xfrm>
          <a:prstGeom prst="rect">
            <a:avLst/>
          </a:prstGeom>
          <a:noFill/>
          <a:ln w="9525">
            <a:noFill/>
            <a:miter lim="800000"/>
            <a:headEnd/>
            <a:tailEnd/>
          </a:ln>
        </p:spPr>
      </p:pic>
      <p:sp>
        <p:nvSpPr>
          <p:cNvPr id="5" name="TextBox 4"/>
          <p:cNvSpPr txBox="1"/>
          <p:nvPr/>
        </p:nvSpPr>
        <p:spPr>
          <a:xfrm>
            <a:off x="2514600" y="5410200"/>
            <a:ext cx="3810000" cy="523220"/>
          </a:xfrm>
          <a:prstGeom prst="rect">
            <a:avLst/>
          </a:prstGeom>
          <a:noFill/>
        </p:spPr>
        <p:txBody>
          <a:bodyPr wrap="square" rtlCol="0">
            <a:spAutoFit/>
          </a:bodyPr>
          <a:lstStyle/>
          <a:p>
            <a:r>
              <a:rPr lang="en-US" sz="2800" dirty="0" smtClean="0">
                <a:solidFill>
                  <a:srgbClr val="FF0000"/>
                </a:solidFill>
              </a:rPr>
              <a:t>Student chosen topics</a:t>
            </a:r>
            <a:endParaRPr lang="en-US" sz="2800" dirty="0">
              <a:solidFill>
                <a:srgbClr val="FF0000"/>
              </a:solidFill>
            </a:endParaRPr>
          </a:p>
        </p:txBody>
      </p:sp>
      <p:sp>
        <p:nvSpPr>
          <p:cNvPr id="6" name="Rectangle 5"/>
          <p:cNvSpPr/>
          <p:nvPr/>
        </p:nvSpPr>
        <p:spPr>
          <a:xfrm>
            <a:off x="2514600" y="5486400"/>
            <a:ext cx="3505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The perils of being </a:t>
            </a:r>
            <a:r>
              <a:rPr lang="en-US" smtClean="0">
                <a:solidFill>
                  <a:srgbClr val="0070C0"/>
                </a:solidFill>
              </a:rPr>
              <a:t>an experimentalist</a:t>
            </a:r>
            <a:endParaRPr lang="en-US" dirty="0">
              <a:solidFill>
                <a:srgbClr val="0070C0"/>
              </a:solidFill>
            </a:endParaRPr>
          </a:p>
        </p:txBody>
      </p:sp>
      <p:sp>
        <p:nvSpPr>
          <p:cNvPr id="3" name="Content Placeholder 2"/>
          <p:cNvSpPr>
            <a:spLocks noGrp="1"/>
          </p:cNvSpPr>
          <p:nvPr>
            <p:ph idx="1"/>
          </p:nvPr>
        </p:nvSpPr>
        <p:spPr>
          <a:xfrm>
            <a:off x="228600" y="1600200"/>
            <a:ext cx="8458200" cy="5029200"/>
          </a:xfrm>
        </p:spPr>
        <p:txBody>
          <a:bodyPr>
            <a:normAutofit fontScale="85000" lnSpcReduction="20000"/>
          </a:bodyPr>
          <a:lstStyle/>
          <a:p>
            <a:r>
              <a:rPr lang="en-US" dirty="0" smtClean="0"/>
              <a:t>One example of such a project comes from an electrodynamics course </a:t>
            </a:r>
            <a:r>
              <a:rPr lang="en-US" dirty="0" err="1" smtClean="0"/>
              <a:t>Rosner</a:t>
            </a:r>
            <a:r>
              <a:rPr lang="en-US" dirty="0" smtClean="0"/>
              <a:t> taught in spring 1991 in which one student constructed a </a:t>
            </a:r>
            <a:r>
              <a:rPr lang="en-US" dirty="0" smtClean="0">
                <a:solidFill>
                  <a:srgbClr val="FF0000"/>
                </a:solidFill>
              </a:rPr>
              <a:t>magnetometer </a:t>
            </a:r>
            <a:r>
              <a:rPr lang="en-US" dirty="0" smtClean="0"/>
              <a:t>designed to be sensitive enough to detect solar flares by the changes in the earth's magnetic field.</a:t>
            </a:r>
          </a:p>
          <a:p>
            <a:r>
              <a:rPr lang="en-US" dirty="0" smtClean="0"/>
              <a:t>"</a:t>
            </a:r>
            <a:r>
              <a:rPr lang="en-US" dirty="0" smtClean="0">
                <a:solidFill>
                  <a:srgbClr val="FF0000"/>
                </a:solidFill>
              </a:rPr>
              <a:t>Initial tests were discouraging</a:t>
            </a:r>
            <a:r>
              <a:rPr lang="en-US" dirty="0" smtClean="0"/>
              <a:t>," </a:t>
            </a:r>
            <a:r>
              <a:rPr lang="en-US" dirty="0" err="1" smtClean="0"/>
              <a:t>Rosner</a:t>
            </a:r>
            <a:r>
              <a:rPr lang="en-US" dirty="0" smtClean="0"/>
              <a:t> writes in a paper about his teaching that he plans to submit to the American Journal of Physics. "</a:t>
            </a:r>
            <a:r>
              <a:rPr lang="en-US" dirty="0" smtClean="0">
                <a:solidFill>
                  <a:srgbClr val="FF0000"/>
                </a:solidFill>
              </a:rPr>
              <a:t>The instrument appeared to have three steady-state readings, flipping among them apparently at random</a:t>
            </a:r>
            <a:r>
              <a:rPr lang="en-US" dirty="0" smtClean="0"/>
              <a:t>." </a:t>
            </a:r>
          </a:p>
          <a:p>
            <a:r>
              <a:rPr lang="en-US" dirty="0" smtClean="0"/>
              <a:t>Then the student discovered that the signals came from a nearby </a:t>
            </a:r>
            <a:r>
              <a:rPr lang="en-US" dirty="0" smtClean="0">
                <a:solidFill>
                  <a:srgbClr val="FF0000"/>
                </a:solidFill>
              </a:rPr>
              <a:t>elevator</a:t>
            </a:r>
            <a:r>
              <a:rPr lang="en-US" dirty="0" smtClean="0"/>
              <a:t>. Shortly after the equipment was moved to a better location, it registered a huge deflection, detecting a giant solar flare on June 4, 1991.</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Graduate teaching at Chicago</a:t>
            </a:r>
            <a:endParaRPr lang="en-US" sz="4000" dirty="0">
              <a:solidFill>
                <a:srgbClr val="0070C0"/>
              </a:solidFill>
            </a:endParaRPr>
          </a:p>
        </p:txBody>
      </p:sp>
      <p:sp>
        <p:nvSpPr>
          <p:cNvPr id="3" name="Content Placeholder 2"/>
          <p:cNvSpPr>
            <a:spLocks noGrp="1"/>
          </p:cNvSpPr>
          <p:nvPr>
            <p:ph idx="1"/>
          </p:nvPr>
        </p:nvSpPr>
        <p:spPr>
          <a:xfrm>
            <a:off x="228600" y="1371600"/>
            <a:ext cx="8686800" cy="5486400"/>
          </a:xfrm>
        </p:spPr>
        <p:txBody>
          <a:bodyPr>
            <a:normAutofit fontScale="85000" lnSpcReduction="10000"/>
          </a:bodyPr>
          <a:lstStyle/>
          <a:p>
            <a:r>
              <a:rPr lang="en-US" dirty="0" smtClean="0"/>
              <a:t>Not surprisingly, he won the 1996 </a:t>
            </a:r>
            <a:r>
              <a:rPr lang="en-US" i="1" dirty="0" smtClean="0"/>
              <a:t>University of Chicago Faculty Award for Excellence in Graduate Teaching</a:t>
            </a:r>
          </a:p>
          <a:p>
            <a:r>
              <a:rPr lang="en-US" dirty="0" smtClean="0"/>
              <a:t>"</a:t>
            </a:r>
            <a:r>
              <a:rPr lang="en-US" i="1" dirty="0" smtClean="0">
                <a:solidFill>
                  <a:srgbClr val="FF0000"/>
                </a:solidFill>
              </a:rPr>
              <a:t>I learned, understood and enjoyed more physics in [his] classes than in any other graduate course then or since</a:t>
            </a:r>
            <a:r>
              <a:rPr lang="en-US" dirty="0" smtClean="0"/>
              <a:t>," wrote one former student in support of </a:t>
            </a:r>
            <a:r>
              <a:rPr lang="en-US" dirty="0" err="1" smtClean="0"/>
              <a:t>Rosner's</a:t>
            </a:r>
            <a:r>
              <a:rPr lang="en-US" dirty="0" smtClean="0"/>
              <a:t> nomination for the graduate teaching award. Another wrote, "</a:t>
            </a:r>
            <a:r>
              <a:rPr lang="en-US" i="1" dirty="0" smtClean="0">
                <a:solidFill>
                  <a:srgbClr val="00B050"/>
                </a:solidFill>
              </a:rPr>
              <a:t>In a department known for its strong teaching</a:t>
            </a:r>
            <a:r>
              <a:rPr lang="en-US" i="1" dirty="0" smtClean="0">
                <a:solidFill>
                  <a:srgbClr val="FF0000"/>
                </a:solidFill>
              </a:rPr>
              <a:t>, Jon stands out as a singularly dedicated and talented individual</a:t>
            </a:r>
            <a:r>
              <a:rPr lang="en-US" dirty="0" smtClean="0"/>
              <a:t>." Other students cited his meticulous and thorough preparation for class, the quality and clarity of his lectures and the enthusiasm he brings to his subject.</a:t>
            </a:r>
            <a:endParaRPr lang="en-US" i="1" dirty="0" smtClean="0"/>
          </a:p>
          <a:p>
            <a:r>
              <a:rPr lang="en-US" dirty="0" smtClean="0"/>
              <a:t>As this quote </a:t>
            </a:r>
            <a:r>
              <a:rPr lang="en-US" dirty="0" err="1" smtClean="0"/>
              <a:t>suggets</a:t>
            </a:r>
            <a:r>
              <a:rPr lang="en-US" dirty="0" smtClean="0"/>
              <a:t>, he’s not the only good teacher. Other winners include Jeff Harvey, Robert Wald, David Schramm, and Robert </a:t>
            </a:r>
            <a:r>
              <a:rPr lang="en-US" dirty="0" err="1" smtClean="0"/>
              <a:t>Geroch</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Personal experiences</a:t>
            </a:r>
            <a:endParaRPr lang="en-US" sz="4000" dirty="0">
              <a:solidFill>
                <a:srgbClr val="0070C0"/>
              </a:solidFill>
            </a:endParaRPr>
          </a:p>
        </p:txBody>
      </p:sp>
      <p:sp>
        <p:nvSpPr>
          <p:cNvPr id="3" name="Content Placeholder 2"/>
          <p:cNvSpPr>
            <a:spLocks noGrp="1"/>
          </p:cNvSpPr>
          <p:nvPr>
            <p:ph idx="1"/>
          </p:nvPr>
        </p:nvSpPr>
        <p:spPr>
          <a:xfrm>
            <a:off x="457200" y="1600200"/>
            <a:ext cx="8305800" cy="4953000"/>
          </a:xfrm>
        </p:spPr>
        <p:txBody>
          <a:bodyPr>
            <a:normAutofit fontScale="85000" lnSpcReduction="10000"/>
          </a:bodyPr>
          <a:lstStyle/>
          <a:p>
            <a:r>
              <a:rPr lang="en-US" dirty="0" smtClean="0"/>
              <a:t>Grad particle physics course with Jon at Minnesota – everyone had to give talks</a:t>
            </a:r>
          </a:p>
          <a:p>
            <a:pPr lvl="1"/>
            <a:r>
              <a:rPr lang="en-US" dirty="0" smtClean="0"/>
              <a:t>One student did the MIT bag model</a:t>
            </a:r>
          </a:p>
          <a:p>
            <a:endParaRPr lang="en-US" dirty="0" smtClean="0"/>
          </a:p>
          <a:p>
            <a:pPr>
              <a:buNone/>
            </a:pPr>
            <a:endParaRPr lang="en-US" dirty="0" smtClean="0"/>
          </a:p>
          <a:p>
            <a:r>
              <a:rPr lang="en-US" dirty="0" smtClean="0"/>
              <a:t>Collecting student research/review papers, having them bound and returning to students (like conference proceedings)</a:t>
            </a:r>
          </a:p>
          <a:p>
            <a:pPr lvl="1"/>
            <a:r>
              <a:rPr lang="en-US" dirty="0" smtClean="0"/>
              <a:t>“</a:t>
            </a:r>
            <a:r>
              <a:rPr lang="en-US" i="1" dirty="0" smtClean="0"/>
              <a:t>A key feature of these projects is to make the results available to the whole class</a:t>
            </a:r>
            <a:r>
              <a:rPr lang="en-US" dirty="0" smtClean="0"/>
              <a:t>.”</a:t>
            </a:r>
          </a:p>
          <a:p>
            <a:pPr lvl="1"/>
            <a:r>
              <a:rPr lang="en-US" dirty="0" smtClean="0"/>
              <a:t>I shamelessly copied this when I taught </a:t>
            </a:r>
            <a:r>
              <a:rPr lang="en-US" dirty="0" err="1" smtClean="0"/>
              <a:t>jr</a:t>
            </a:r>
            <a:r>
              <a:rPr lang="en-US" dirty="0" smtClean="0"/>
              <a:t>/</a:t>
            </a:r>
            <a:r>
              <a:rPr lang="en-US" dirty="0" err="1" smtClean="0"/>
              <a:t>sr</a:t>
            </a:r>
            <a:r>
              <a:rPr lang="en-US" dirty="0" smtClean="0"/>
              <a:t> level courses.</a:t>
            </a:r>
          </a:p>
          <a:p>
            <a:pPr lvl="1"/>
            <a:r>
              <a:rPr lang="en-US" dirty="0" smtClean="0">
                <a:solidFill>
                  <a:srgbClr val="FF0000"/>
                </a:solidFill>
              </a:rPr>
              <a:t>That’s how you judge if pedagogical papers work!</a:t>
            </a:r>
          </a:p>
          <a:p>
            <a:endParaRPr lang="en-US" dirty="0"/>
          </a:p>
        </p:txBody>
      </p:sp>
      <p:sp>
        <p:nvSpPr>
          <p:cNvPr id="4" name="Oval 3"/>
          <p:cNvSpPr/>
          <p:nvPr/>
        </p:nvSpPr>
        <p:spPr>
          <a:xfrm>
            <a:off x="6934200" y="2133600"/>
            <a:ext cx="1371600" cy="1295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rgbClr val="0070C0"/>
                </a:solidFill>
              </a:rPr>
              <a:t>More quotes from Jon</a:t>
            </a:r>
            <a:endParaRPr lang="en-US" sz="4000" dirty="0">
              <a:solidFill>
                <a:srgbClr val="0070C0"/>
              </a:solidFill>
            </a:endParaRPr>
          </a:p>
        </p:txBody>
      </p:sp>
      <p:sp>
        <p:nvSpPr>
          <p:cNvPr id="3" name="Content Placeholder 2"/>
          <p:cNvSpPr>
            <a:spLocks noGrp="1"/>
          </p:cNvSpPr>
          <p:nvPr>
            <p:ph idx="1"/>
          </p:nvPr>
        </p:nvSpPr>
        <p:spPr>
          <a:xfrm>
            <a:off x="304800" y="1447800"/>
            <a:ext cx="8534400" cy="5181600"/>
          </a:xfrm>
        </p:spPr>
        <p:txBody>
          <a:bodyPr>
            <a:normAutofit fontScale="92500" lnSpcReduction="10000"/>
          </a:bodyPr>
          <a:lstStyle/>
          <a:p>
            <a:r>
              <a:rPr lang="en-US" dirty="0" smtClean="0"/>
              <a:t>Quotes from this paper which say volumes about Jon’s teaching.</a:t>
            </a:r>
          </a:p>
          <a:p>
            <a:r>
              <a:rPr lang="en-US" dirty="0" smtClean="0"/>
              <a:t>“</a:t>
            </a:r>
            <a:r>
              <a:rPr lang="en-US" i="1" dirty="0" smtClean="0"/>
              <a:t>Final projects also permit the instructor to recall students as individuals rather than as members of a large class.</a:t>
            </a:r>
            <a:r>
              <a:rPr lang="en-US" dirty="0" smtClean="0"/>
              <a:t>”</a:t>
            </a:r>
          </a:p>
          <a:p>
            <a:pPr lvl="1"/>
            <a:r>
              <a:rPr lang="en-US" dirty="0" smtClean="0"/>
              <a:t>Speaks to his obvious mentoring abilities</a:t>
            </a:r>
          </a:p>
          <a:p>
            <a:r>
              <a:rPr lang="en-US" dirty="0" smtClean="0"/>
              <a:t>“</a:t>
            </a:r>
            <a:r>
              <a:rPr lang="en-US" i="1" dirty="0" smtClean="0"/>
              <a:t>Concrete projects can serve as reminders that one is after all dealing with a </a:t>
            </a:r>
            <a:r>
              <a:rPr lang="en-US" i="1" dirty="0" smtClean="0">
                <a:solidFill>
                  <a:srgbClr val="FF0000"/>
                </a:solidFill>
              </a:rPr>
              <a:t>science whose foundations are experimen</a:t>
            </a:r>
            <a:r>
              <a:rPr lang="en-US" dirty="0" smtClean="0">
                <a:solidFill>
                  <a:srgbClr val="FF0000"/>
                </a:solidFill>
              </a:rPr>
              <a:t>tal</a:t>
            </a:r>
            <a:r>
              <a:rPr lang="en-US" dirty="0" smtClean="0"/>
              <a:t>.”</a:t>
            </a:r>
          </a:p>
          <a:p>
            <a:pPr lvl="1"/>
            <a:r>
              <a:rPr lang="en-US" dirty="0" smtClean="0"/>
              <a:t>Lots of us remember this emphasis on connections to experiment – more later.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solidFill>
                  <a:srgbClr val="0070C0"/>
                </a:solidFill>
              </a:rPr>
              <a:t>Why the focus on education?</a:t>
            </a:r>
            <a:endParaRPr lang="en-US" sz="4000" dirty="0">
              <a:solidFill>
                <a:srgbClr val="0070C0"/>
              </a:solidFill>
            </a:endParaRPr>
          </a:p>
        </p:txBody>
      </p:sp>
      <p:sp>
        <p:nvSpPr>
          <p:cNvPr id="3" name="Content Placeholder 2"/>
          <p:cNvSpPr>
            <a:spLocks noGrp="1"/>
          </p:cNvSpPr>
          <p:nvPr>
            <p:ph idx="1"/>
          </p:nvPr>
        </p:nvSpPr>
        <p:spPr>
          <a:xfrm>
            <a:off x="304800" y="1371600"/>
            <a:ext cx="8686800" cy="5181600"/>
          </a:xfrm>
        </p:spPr>
        <p:txBody>
          <a:bodyPr>
            <a:normAutofit fontScale="70000" lnSpcReduction="20000"/>
          </a:bodyPr>
          <a:lstStyle/>
          <a:p>
            <a:r>
              <a:rPr lang="en-US" dirty="0" smtClean="0"/>
              <a:t>The following quote has been staring at me every day for 25 years since I became a professor – because I stuck it on my blackboard.</a:t>
            </a:r>
          </a:p>
          <a:p>
            <a:pPr lvl="1"/>
            <a:r>
              <a:rPr lang="en-US" dirty="0" smtClean="0"/>
              <a:t>“</a:t>
            </a:r>
            <a:r>
              <a:rPr lang="en-US" i="1" dirty="0" smtClean="0"/>
              <a:t>The University exists (only) to find and communicate the truth.</a:t>
            </a:r>
            <a:r>
              <a:rPr lang="en-US" dirty="0" smtClean="0"/>
              <a:t>”</a:t>
            </a:r>
          </a:p>
          <a:p>
            <a:pPr lvl="1"/>
            <a:r>
              <a:rPr lang="en-US" dirty="0" smtClean="0"/>
              <a:t>I wanted to focus on, and honor, the ‘</a:t>
            </a:r>
            <a:r>
              <a:rPr lang="en-US" dirty="0" smtClean="0">
                <a:solidFill>
                  <a:srgbClr val="FF0000"/>
                </a:solidFill>
              </a:rPr>
              <a:t>communicate</a:t>
            </a:r>
            <a:r>
              <a:rPr lang="en-US" dirty="0" smtClean="0"/>
              <a:t>’ part</a:t>
            </a:r>
          </a:p>
          <a:p>
            <a:pPr lvl="1"/>
            <a:endParaRPr lang="en-US" dirty="0" smtClean="0"/>
          </a:p>
          <a:p>
            <a:pPr lvl="1">
              <a:buNone/>
            </a:pPr>
            <a:endParaRPr lang="en-US" dirty="0" smtClean="0"/>
          </a:p>
          <a:p>
            <a:r>
              <a:rPr lang="en-US" dirty="0" smtClean="0"/>
              <a:t>“</a:t>
            </a:r>
            <a:r>
              <a:rPr lang="en-US" i="1" dirty="0" smtClean="0"/>
              <a:t>Education is what remains after one has forgotten everything one learned in school</a:t>
            </a:r>
            <a:r>
              <a:rPr lang="en-US" dirty="0" smtClean="0"/>
              <a:t>”</a:t>
            </a:r>
          </a:p>
          <a:p>
            <a:pPr lvl="1"/>
            <a:r>
              <a:rPr lang="en-US" dirty="0" smtClean="0"/>
              <a:t>A. Einstein (so says the web)</a:t>
            </a:r>
          </a:p>
          <a:p>
            <a:pPr lvl="1"/>
            <a:endParaRPr lang="en-US" dirty="0" smtClean="0"/>
          </a:p>
          <a:p>
            <a:r>
              <a:rPr lang="en-US" dirty="0" smtClean="0"/>
              <a:t>This suggests </a:t>
            </a:r>
            <a:r>
              <a:rPr lang="en-US" b="1" u="sng" dirty="0" smtClean="0"/>
              <a:t>ALL</a:t>
            </a:r>
            <a:r>
              <a:rPr lang="en-US" dirty="0" smtClean="0"/>
              <a:t> aspects of an educational experience</a:t>
            </a:r>
          </a:p>
          <a:p>
            <a:pPr lvl="1"/>
            <a:r>
              <a:rPr lang="en-US" dirty="0" smtClean="0"/>
              <a:t>Classroom instruction </a:t>
            </a:r>
          </a:p>
          <a:p>
            <a:pPr lvl="1"/>
            <a:r>
              <a:rPr lang="en-US" dirty="0" smtClean="0"/>
              <a:t>Pedagogical innovations</a:t>
            </a:r>
          </a:p>
          <a:p>
            <a:pPr lvl="1"/>
            <a:r>
              <a:rPr lang="en-US" dirty="0" smtClean="0"/>
              <a:t>Research mentoring</a:t>
            </a:r>
          </a:p>
          <a:p>
            <a:pPr lvl="1"/>
            <a:r>
              <a:rPr lang="en-US" dirty="0" smtClean="0"/>
              <a:t>Career preparation </a:t>
            </a:r>
          </a:p>
          <a:p>
            <a:pPr lvl="1"/>
            <a:r>
              <a:rPr lang="en-US" dirty="0" smtClean="0"/>
              <a:t>Attitude, life skills, etc.</a:t>
            </a:r>
            <a:br>
              <a:rPr lang="en-US" dirty="0" smtClean="0"/>
            </a:br>
            <a:endParaRPr lang="en-US" dirty="0" smtClean="0"/>
          </a:p>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6629400" y="2895600"/>
            <a:ext cx="2187634" cy="3582416"/>
          </a:xfrm>
          <a:prstGeom prst="rect">
            <a:avLst/>
          </a:prstGeom>
          <a:noFill/>
          <a:ln w="9525">
            <a:noFill/>
            <a:miter lim="800000"/>
            <a:headEnd/>
            <a:tailEnd/>
          </a:ln>
        </p:spPr>
      </p:pic>
      <p:sp>
        <p:nvSpPr>
          <p:cNvPr id="5" name="Rectangle 4"/>
          <p:cNvSpPr/>
          <p:nvPr/>
        </p:nvSpPr>
        <p:spPr>
          <a:xfrm>
            <a:off x="6629400" y="5105400"/>
            <a:ext cx="22860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xit" presetSubtype="0" fill="hold" nodeType="withEffect">
                                  <p:stCondLst>
                                    <p:cond delay="0"/>
                                  </p:stCondLst>
                                  <p:childTnLst>
                                    <p:animEffect transition="out" filter="dissolv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ssolve">
                                      <p:cBhvr>
                                        <p:cTn id="46" dur="500"/>
                                        <p:tgtEl>
                                          <p:spTgt spid="3">
                                            <p:txEl>
                                              <p:pRg st="10" end="10"/>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dissolve">
                                      <p:cBhvr>
                                        <p:cTn id="49" dur="500"/>
                                        <p:tgtEl>
                                          <p:spTgt spid="3">
                                            <p:txEl>
                                              <p:pRg st="11" end="11"/>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dissolve">
                                      <p:cBhvr>
                                        <p:cTn id="52" dur="500"/>
                                        <p:tgtEl>
                                          <p:spTgt spid="3">
                                            <p:txEl>
                                              <p:pRg st="12" end="12"/>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dissolv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More things I shamelessly used</a:t>
            </a:r>
            <a:endParaRPr lang="en-US" sz="4000" dirty="0">
              <a:solidFill>
                <a:srgbClr val="0070C0"/>
              </a:solidFill>
            </a:endParaRPr>
          </a:p>
        </p:txBody>
      </p:sp>
      <p:sp>
        <p:nvSpPr>
          <p:cNvPr id="3" name="Content Placeholder 2"/>
          <p:cNvSpPr>
            <a:spLocks noGrp="1"/>
          </p:cNvSpPr>
          <p:nvPr>
            <p:ph idx="1"/>
          </p:nvPr>
        </p:nvSpPr>
        <p:spPr>
          <a:xfrm>
            <a:off x="228600" y="4876800"/>
            <a:ext cx="8686800" cy="1752600"/>
          </a:xfrm>
        </p:spPr>
        <p:txBody>
          <a:bodyPr>
            <a:normAutofit fontScale="92500" lnSpcReduction="20000"/>
          </a:bodyPr>
          <a:lstStyle/>
          <a:p>
            <a:r>
              <a:rPr lang="en-US" dirty="0" smtClean="0"/>
              <a:t> Nice connections between classical and quantum solutions</a:t>
            </a:r>
          </a:p>
          <a:p>
            <a:r>
              <a:rPr lang="en-US" dirty="0" smtClean="0"/>
              <a:t>I used it as a </a:t>
            </a:r>
            <a:r>
              <a:rPr lang="en-US" dirty="0" err="1" smtClean="0"/>
              <a:t>testbed</a:t>
            </a:r>
            <a:r>
              <a:rPr lang="en-US" dirty="0" smtClean="0"/>
              <a:t> for a `Mathematica in Physics’ class to do numerical integration of ODE’s</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49151" y="1295399"/>
            <a:ext cx="8678359" cy="3200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Review articles for AJP</a:t>
            </a:r>
            <a:endParaRPr lang="en-US" sz="4000" dirty="0">
              <a:solidFill>
                <a:srgbClr val="0070C0"/>
              </a:solidFill>
            </a:endParaRPr>
          </a:p>
        </p:txBody>
      </p:sp>
      <p:sp>
        <p:nvSpPr>
          <p:cNvPr id="3" name="Content Placeholder 2"/>
          <p:cNvSpPr>
            <a:spLocks noGrp="1"/>
          </p:cNvSpPr>
          <p:nvPr>
            <p:ph idx="1"/>
          </p:nvPr>
        </p:nvSpPr>
        <p:spPr>
          <a:xfrm>
            <a:off x="381000" y="1600200"/>
            <a:ext cx="8305800" cy="4953000"/>
          </a:xfrm>
        </p:spPr>
        <p:txBody>
          <a:bodyPr>
            <a:normAutofit fontScale="92500" lnSpcReduction="20000"/>
          </a:bodyPr>
          <a:lstStyle/>
          <a:p>
            <a:r>
              <a:rPr lang="en-US" dirty="0" smtClean="0"/>
              <a:t>“Resource letter NP-1: New particles”, JLR, Am. J. Phys. </a:t>
            </a:r>
            <a:r>
              <a:rPr lang="en-US" b="1" dirty="0" smtClean="0"/>
              <a:t>48</a:t>
            </a:r>
            <a:r>
              <a:rPr lang="en-US" dirty="0" smtClean="0"/>
              <a:t>, 90-103 (1980). </a:t>
            </a:r>
          </a:p>
          <a:p>
            <a:pPr>
              <a:buNone/>
            </a:pPr>
            <a:endParaRPr lang="en-US" dirty="0" smtClean="0"/>
          </a:p>
          <a:p>
            <a:r>
              <a:rPr lang="en-US" dirty="0" smtClean="0"/>
              <a:t>“</a:t>
            </a:r>
            <a:r>
              <a:rPr lang="en-US" dirty="0" err="1" smtClean="0"/>
              <a:t>Hadron</a:t>
            </a:r>
            <a:r>
              <a:rPr lang="en-US" dirty="0" smtClean="0"/>
              <a:t> spectra and quarks”, S. </a:t>
            </a:r>
            <a:r>
              <a:rPr lang="en-US" dirty="0" err="1" smtClean="0"/>
              <a:t>Gasiorowicz</a:t>
            </a:r>
            <a:r>
              <a:rPr lang="en-US" dirty="0" smtClean="0"/>
              <a:t> and JLR, Am. J. Phys. </a:t>
            </a:r>
            <a:r>
              <a:rPr lang="en-US" b="1" dirty="0" smtClean="0"/>
              <a:t>49</a:t>
            </a:r>
            <a:r>
              <a:rPr lang="en-US" dirty="0" smtClean="0"/>
              <a:t>, 954-984 (1981)</a:t>
            </a:r>
          </a:p>
          <a:p>
            <a:pPr>
              <a:buNone/>
            </a:pPr>
            <a:endParaRPr lang="en-US" dirty="0" smtClean="0"/>
          </a:p>
          <a:p>
            <a:pPr lvl="1"/>
            <a:r>
              <a:rPr lang="en-US" dirty="0" smtClean="0">
                <a:solidFill>
                  <a:srgbClr val="FF0000"/>
                </a:solidFill>
              </a:rPr>
              <a:t>31 pages long! Held the record for longest article in AJP journal history until 2001</a:t>
            </a:r>
          </a:p>
          <a:p>
            <a:pPr lvl="1"/>
            <a:r>
              <a:rPr lang="en-US" dirty="0" smtClean="0">
                <a:solidFill>
                  <a:srgbClr val="FF0000"/>
                </a:solidFill>
              </a:rPr>
              <a:t>Confirmed by Jan </a:t>
            </a:r>
            <a:r>
              <a:rPr lang="en-US" dirty="0" err="1" smtClean="0">
                <a:solidFill>
                  <a:srgbClr val="FF0000"/>
                </a:solidFill>
              </a:rPr>
              <a:t>Tabochnik</a:t>
            </a:r>
            <a:r>
              <a:rPr lang="en-US" dirty="0" smtClean="0">
                <a:solidFill>
                  <a:srgbClr val="FF0000"/>
                </a:solidFill>
              </a:rPr>
              <a:t>, AJP editor</a:t>
            </a:r>
          </a:p>
          <a:p>
            <a:endParaRPr lang="en-US" dirty="0" smtClean="0"/>
          </a:p>
          <a:p>
            <a:r>
              <a:rPr lang="en-US" dirty="0" smtClean="0"/>
              <a:t>“Resource letter SM-1: The standard model and beyond”, JLR, Am. J. Phys. </a:t>
            </a:r>
            <a:r>
              <a:rPr lang="en-US" b="1" dirty="0" smtClean="0"/>
              <a:t>71</a:t>
            </a:r>
            <a:r>
              <a:rPr lang="en-US" dirty="0" smtClean="0"/>
              <a:t>, 302-318 (2002).</a:t>
            </a:r>
            <a:endParaRPr lang="en-US" dirty="0"/>
          </a:p>
        </p:txBody>
      </p:sp>
      <p:sp>
        <p:nvSpPr>
          <p:cNvPr id="4" name="Rectangle 3"/>
          <p:cNvSpPr/>
          <p:nvPr/>
        </p:nvSpPr>
        <p:spPr>
          <a:xfrm>
            <a:off x="685800" y="3962400"/>
            <a:ext cx="78486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Classical analogs of particle effects</a:t>
            </a:r>
            <a:endParaRPr lang="en-US" sz="4000"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1371600"/>
            <a:ext cx="8253413" cy="266267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62000" y="4114800"/>
            <a:ext cx="7686675" cy="2412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1447800"/>
          </a:xfrm>
        </p:spPr>
        <p:txBody>
          <a:bodyPr>
            <a:normAutofit/>
          </a:bodyPr>
          <a:lstStyle/>
          <a:p>
            <a:r>
              <a:rPr lang="en-US" sz="4000" dirty="0" smtClean="0">
                <a:solidFill>
                  <a:srgbClr val="0070C0"/>
                </a:solidFill>
              </a:rPr>
              <a:t>Jon </a:t>
            </a:r>
            <a:r>
              <a:rPr lang="en-US" sz="4000" dirty="0" err="1" smtClean="0">
                <a:solidFill>
                  <a:srgbClr val="0070C0"/>
                </a:solidFill>
              </a:rPr>
              <a:t>Rosner</a:t>
            </a:r>
            <a:r>
              <a:rPr lang="en-US" sz="4000" dirty="0" smtClean="0">
                <a:solidFill>
                  <a:srgbClr val="0070C0"/>
                </a:solidFill>
              </a:rPr>
              <a:t> the ‘quantum mechanic’</a:t>
            </a:r>
            <a:r>
              <a:rPr lang="en-US" dirty="0" smtClean="0">
                <a:solidFill>
                  <a:srgbClr val="0070C0"/>
                </a:solidFill>
              </a:rPr>
              <a:t> </a:t>
            </a:r>
            <a:br>
              <a:rPr lang="en-US" dirty="0" smtClean="0">
                <a:solidFill>
                  <a:srgbClr val="0070C0"/>
                </a:solidFill>
              </a:rPr>
            </a:br>
            <a:endParaRPr lang="en-US" dirty="0">
              <a:solidFill>
                <a:srgbClr val="0070C0"/>
              </a:solidFill>
            </a:endParaRPr>
          </a:p>
        </p:txBody>
      </p:sp>
      <p:sp>
        <p:nvSpPr>
          <p:cNvPr id="3" name="Content Placeholder 2"/>
          <p:cNvSpPr>
            <a:spLocks noGrp="1"/>
          </p:cNvSpPr>
          <p:nvPr>
            <p:ph idx="1"/>
          </p:nvPr>
        </p:nvSpPr>
        <p:spPr>
          <a:xfrm>
            <a:off x="152400" y="1600200"/>
            <a:ext cx="8839200" cy="4953000"/>
          </a:xfrm>
        </p:spPr>
        <p:txBody>
          <a:bodyPr>
            <a:normAutofit/>
          </a:bodyPr>
          <a:lstStyle/>
          <a:p>
            <a:r>
              <a:rPr lang="en-US" dirty="0" smtClean="0"/>
              <a:t>What I got when </a:t>
            </a:r>
            <a:r>
              <a:rPr lang="en-US" dirty="0" err="1" smtClean="0"/>
              <a:t>Googling</a:t>
            </a:r>
            <a:r>
              <a:rPr lang="en-US" dirty="0" smtClean="0"/>
              <a:t> ‘</a:t>
            </a:r>
            <a:r>
              <a:rPr lang="en-US" dirty="0" err="1" smtClean="0"/>
              <a:t>rosner</a:t>
            </a:r>
            <a:r>
              <a:rPr lang="en-US" dirty="0" smtClean="0"/>
              <a:t>’ and ‘quantum’</a:t>
            </a:r>
          </a:p>
          <a:p>
            <a:r>
              <a:rPr lang="en-US" dirty="0" smtClean="0"/>
              <a:t>Jonathan </a:t>
            </a:r>
            <a:r>
              <a:rPr lang="en-US" dirty="0" err="1" smtClean="0"/>
              <a:t>Rosner</a:t>
            </a:r>
            <a:r>
              <a:rPr lang="en-US" dirty="0" smtClean="0"/>
              <a:t>, Vice President, Corporate Finance at </a:t>
            </a:r>
            <a:r>
              <a:rPr lang="en-US" b="1" u="sng" dirty="0" err="1" smtClean="0"/>
              <a:t>QuantumWave</a:t>
            </a:r>
            <a:r>
              <a:rPr lang="en-US" dirty="0" smtClean="0"/>
              <a:t> Capital</a:t>
            </a:r>
          </a:p>
          <a:p>
            <a:endParaRPr lang="en-US" dirty="0" smtClean="0"/>
          </a:p>
          <a:p>
            <a:r>
              <a:rPr lang="en-US" dirty="0" smtClean="0"/>
              <a:t>My interest in quantum mechanics</a:t>
            </a:r>
          </a:p>
          <a:p>
            <a:pPr lvl="1"/>
            <a:r>
              <a:rPr lang="en-US" dirty="0" smtClean="0"/>
              <a:t>Steve </a:t>
            </a:r>
            <a:r>
              <a:rPr lang="en-US" dirty="0" err="1" smtClean="0"/>
              <a:t>Gasiorowicz</a:t>
            </a:r>
            <a:r>
              <a:rPr lang="en-US" dirty="0" smtClean="0"/>
              <a:t> (modern physics)</a:t>
            </a:r>
          </a:p>
          <a:p>
            <a:pPr lvl="1"/>
            <a:r>
              <a:rPr lang="en-US" dirty="0" smtClean="0"/>
              <a:t>Ed Tang (</a:t>
            </a:r>
            <a:r>
              <a:rPr lang="en-US" dirty="0" err="1" smtClean="0"/>
              <a:t>jr</a:t>
            </a:r>
            <a:r>
              <a:rPr lang="en-US" dirty="0" smtClean="0"/>
              <a:t>/</a:t>
            </a:r>
            <a:r>
              <a:rPr lang="en-US" dirty="0" err="1" smtClean="0"/>
              <a:t>sr</a:t>
            </a:r>
            <a:r>
              <a:rPr lang="en-US" dirty="0" smtClean="0"/>
              <a:t> level quantum mechanics)</a:t>
            </a:r>
          </a:p>
          <a:p>
            <a:pPr lvl="1"/>
            <a:r>
              <a:rPr lang="en-US" dirty="0" smtClean="0"/>
              <a:t>Jon </a:t>
            </a:r>
            <a:r>
              <a:rPr lang="en-US" dirty="0" err="1" smtClean="0"/>
              <a:t>Rosner</a:t>
            </a:r>
            <a:r>
              <a:rPr lang="en-US" dirty="0" smtClean="0"/>
              <a:t> (applications of quantum mechanics to </a:t>
            </a:r>
            <a:r>
              <a:rPr lang="en-US" dirty="0" err="1" smtClean="0"/>
              <a:t>quarkonia</a:t>
            </a:r>
            <a:r>
              <a:rPr lang="en-US" dirty="0" smtClean="0"/>
              <a:t> – </a:t>
            </a:r>
            <a:r>
              <a:rPr lang="en-US" dirty="0" smtClean="0">
                <a:solidFill>
                  <a:srgbClr val="FF0000"/>
                </a:solidFill>
              </a:rPr>
              <a:t>real life applications happening </a:t>
            </a:r>
            <a:r>
              <a:rPr lang="en-US" i="1" dirty="0" smtClean="0">
                <a:solidFill>
                  <a:srgbClr val="FF0000"/>
                </a:solidFill>
              </a:rPr>
              <a:t>NOW</a:t>
            </a:r>
            <a:r>
              <a:rPr lang="en-US" dirty="0" smtClean="0"/>
              <a:t>)</a:t>
            </a:r>
            <a:endParaRPr lang="en-US" dirty="0"/>
          </a:p>
        </p:txBody>
      </p:sp>
      <p:pic>
        <p:nvPicPr>
          <p:cNvPr id="1027" name="Picture 3" descr="Jonathan Rosner">
            <a:hlinkClick r:id="rId3"/>
          </p:cNvPr>
          <p:cNvPicPr>
            <a:picLocks noChangeAspect="1" noChangeArrowheads="1"/>
          </p:cNvPicPr>
          <p:nvPr/>
        </p:nvPicPr>
        <p:blipFill>
          <a:blip r:embed="rId4" cstate="print"/>
          <a:srcRect/>
          <a:stretch>
            <a:fillRect/>
          </a:stretch>
        </p:blipFill>
        <p:spPr bwMode="auto">
          <a:xfrm>
            <a:off x="7086600" y="2971800"/>
            <a:ext cx="1600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228600"/>
            <a:ext cx="8239125" cy="27315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600" y="2971800"/>
            <a:ext cx="3705225" cy="3737557"/>
          </a:xfrm>
          <a:prstGeom prst="rect">
            <a:avLst/>
          </a:prstGeom>
          <a:noFill/>
          <a:ln w="9525">
            <a:noFill/>
            <a:miter lim="800000"/>
            <a:headEnd/>
            <a:tailEnd/>
          </a:ln>
        </p:spPr>
      </p:pic>
      <p:sp>
        <p:nvSpPr>
          <p:cNvPr id="5" name="TextBox 4"/>
          <p:cNvSpPr txBox="1"/>
          <p:nvPr/>
        </p:nvSpPr>
        <p:spPr>
          <a:xfrm>
            <a:off x="304800" y="3048000"/>
            <a:ext cx="5105400" cy="3477875"/>
          </a:xfrm>
          <a:prstGeom prst="rect">
            <a:avLst/>
          </a:prstGeom>
          <a:noFill/>
        </p:spPr>
        <p:txBody>
          <a:bodyPr wrap="square" rtlCol="0">
            <a:spAutoFit/>
          </a:bodyPr>
          <a:lstStyle/>
          <a:p>
            <a:r>
              <a:rPr lang="en-US" sz="2000" dirty="0" smtClean="0">
                <a:solidFill>
                  <a:srgbClr val="FF0000"/>
                </a:solidFill>
              </a:rPr>
              <a:t>Quantum mechanics and electronics</a:t>
            </a:r>
          </a:p>
          <a:p>
            <a:endParaRPr lang="en-US" sz="2000" dirty="0" smtClean="0">
              <a:solidFill>
                <a:srgbClr val="FF0000"/>
              </a:solidFill>
            </a:endParaRPr>
          </a:p>
          <a:p>
            <a:r>
              <a:rPr lang="en-US" sz="2000" dirty="0" smtClean="0">
                <a:solidFill>
                  <a:srgbClr val="FF0000"/>
                </a:solidFill>
              </a:rPr>
              <a:t>Nice visualizations using complex numbers (basically an </a:t>
            </a:r>
            <a:r>
              <a:rPr lang="en-US" sz="2000" dirty="0" err="1" smtClean="0">
                <a:solidFill>
                  <a:srgbClr val="FF0000"/>
                </a:solidFill>
              </a:rPr>
              <a:t>Argand</a:t>
            </a:r>
            <a:r>
              <a:rPr lang="en-US" sz="2000" dirty="0" smtClean="0">
                <a:solidFill>
                  <a:srgbClr val="FF0000"/>
                </a:solidFill>
              </a:rPr>
              <a:t> diagram)</a:t>
            </a:r>
          </a:p>
          <a:p>
            <a:endParaRPr lang="en-US" sz="2000" dirty="0" smtClean="0">
              <a:solidFill>
                <a:srgbClr val="FF0000"/>
              </a:solidFill>
            </a:endParaRPr>
          </a:p>
          <a:p>
            <a:r>
              <a:rPr lang="en-US" sz="2000" dirty="0" smtClean="0">
                <a:solidFill>
                  <a:srgbClr val="FF0000"/>
                </a:solidFill>
              </a:rPr>
              <a:t>We (PSU) have lots of EE majors doing minors with us, using QM as a ‘statistics elective’</a:t>
            </a:r>
          </a:p>
          <a:p>
            <a:endParaRPr lang="en-US" sz="2000" dirty="0" smtClean="0">
              <a:solidFill>
                <a:srgbClr val="FF0000"/>
              </a:solidFill>
            </a:endParaRPr>
          </a:p>
          <a:p>
            <a:r>
              <a:rPr lang="en-US" sz="2000" dirty="0" smtClean="0">
                <a:solidFill>
                  <a:srgbClr val="FF0000"/>
                </a:solidFill>
              </a:rPr>
              <a:t>Demonstrates his ‘split personality’</a:t>
            </a:r>
          </a:p>
          <a:p>
            <a:endParaRPr lang="en-US" sz="2000" dirty="0" smtClean="0">
              <a:solidFill>
                <a:srgbClr val="FF0000"/>
              </a:solidFill>
            </a:endParaRPr>
          </a:p>
          <a:p>
            <a:r>
              <a:rPr lang="en-US" sz="2000" dirty="0" smtClean="0">
                <a:solidFill>
                  <a:srgbClr val="FF0000"/>
                </a:solidFill>
              </a:rPr>
              <a:t>Switching between  </a:t>
            </a:r>
            <a:r>
              <a:rPr lang="en-US" sz="2000" dirty="0" err="1" smtClean="0">
                <a:solidFill>
                  <a:srgbClr val="FF0000"/>
                </a:solidFill>
              </a:rPr>
              <a:t>i</a:t>
            </a:r>
            <a:r>
              <a:rPr lang="en-US" sz="2000" dirty="0" smtClean="0">
                <a:solidFill>
                  <a:srgbClr val="FF0000"/>
                </a:solidFill>
              </a:rPr>
              <a:t> ↔ –j </a:t>
            </a:r>
          </a:p>
        </p:txBody>
      </p:sp>
      <p:sp>
        <p:nvSpPr>
          <p:cNvPr id="6" name="Rectangle 5"/>
          <p:cNvSpPr/>
          <p:nvPr/>
        </p:nvSpPr>
        <p:spPr>
          <a:xfrm>
            <a:off x="0" y="5410200"/>
            <a:ext cx="4800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Personal memories</a:t>
            </a:r>
            <a:endParaRPr lang="en-US" sz="4000" dirty="0">
              <a:solidFill>
                <a:srgbClr val="0070C0"/>
              </a:solidFill>
            </a:endParaRPr>
          </a:p>
        </p:txBody>
      </p:sp>
      <p:sp>
        <p:nvSpPr>
          <p:cNvPr id="3" name="Content Placeholder 2"/>
          <p:cNvSpPr>
            <a:spLocks noGrp="1"/>
          </p:cNvSpPr>
          <p:nvPr>
            <p:ph idx="1"/>
          </p:nvPr>
        </p:nvSpPr>
        <p:spPr>
          <a:xfrm>
            <a:off x="228600" y="1371600"/>
            <a:ext cx="8763000" cy="5257800"/>
          </a:xfrm>
        </p:spPr>
        <p:txBody>
          <a:bodyPr>
            <a:normAutofit fontScale="85000" lnSpcReduction="20000"/>
          </a:bodyPr>
          <a:lstStyle/>
          <a:p>
            <a:r>
              <a:rPr lang="en-US" dirty="0" smtClean="0"/>
              <a:t>“</a:t>
            </a:r>
            <a:r>
              <a:rPr lang="en-US" i="1" dirty="0" smtClean="0"/>
              <a:t>Education is what remains after one has forgotten everything one learned in school</a:t>
            </a:r>
            <a:r>
              <a:rPr lang="en-US" dirty="0" smtClean="0"/>
              <a:t>”</a:t>
            </a:r>
          </a:p>
          <a:p>
            <a:r>
              <a:rPr lang="en-US" dirty="0" smtClean="0"/>
              <a:t>Noting the date and numbering each new page of ‘theory notes’</a:t>
            </a:r>
          </a:p>
          <a:p>
            <a:pPr lvl="1"/>
            <a:r>
              <a:rPr lang="en-US" dirty="0" smtClean="0"/>
              <a:t>I’d only seen experimentalist do this – due diligence and care</a:t>
            </a:r>
          </a:p>
          <a:p>
            <a:r>
              <a:rPr lang="en-US" dirty="0" smtClean="0"/>
              <a:t>Comment as he left the pizza and beer party my soccer team mates and friends threw me the day I passed my Ph. D. exam</a:t>
            </a:r>
          </a:p>
          <a:p>
            <a:pPr lvl="1"/>
            <a:r>
              <a:rPr lang="en-US" dirty="0" smtClean="0">
                <a:solidFill>
                  <a:srgbClr val="FF0000"/>
                </a:solidFill>
              </a:rPr>
              <a:t>“</a:t>
            </a:r>
            <a:r>
              <a:rPr lang="en-US" i="1" dirty="0" smtClean="0">
                <a:solidFill>
                  <a:srgbClr val="FF0000"/>
                </a:solidFill>
              </a:rPr>
              <a:t>Remember, we still have fish to fry</a:t>
            </a:r>
            <a:r>
              <a:rPr lang="en-US" dirty="0" smtClean="0">
                <a:solidFill>
                  <a:srgbClr val="FF0000"/>
                </a:solidFill>
              </a:rPr>
              <a:t>”</a:t>
            </a:r>
            <a:r>
              <a:rPr lang="en-US" dirty="0" smtClean="0"/>
              <a:t> – just the start of a career</a:t>
            </a:r>
          </a:p>
          <a:p>
            <a:r>
              <a:rPr lang="en-US" dirty="0" smtClean="0"/>
              <a:t>One can always ask for help or advice</a:t>
            </a:r>
          </a:p>
          <a:p>
            <a:pPr lvl="1"/>
            <a:r>
              <a:rPr lang="en-US" dirty="0" smtClean="0">
                <a:solidFill>
                  <a:srgbClr val="FF0000"/>
                </a:solidFill>
              </a:rPr>
              <a:t>“Let’s go ask Ed Witten, he’s just down the hall”</a:t>
            </a:r>
          </a:p>
          <a:p>
            <a:r>
              <a:rPr lang="en-US" dirty="0" smtClean="0"/>
              <a:t>Letters of recommendation, mentoring, career help</a:t>
            </a:r>
          </a:p>
          <a:p>
            <a:pPr lvl="1"/>
            <a:r>
              <a:rPr lang="en-US" dirty="0" smtClean="0"/>
              <a:t>I now spend LOTS of my time doing this. Still feel like I’m paying back all that my professors, mentors, etc. have done.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Education in the most general sense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Classroom instruction </a:t>
            </a:r>
          </a:p>
          <a:p>
            <a:r>
              <a:rPr lang="en-US" dirty="0" smtClean="0"/>
              <a:t>Pedagogical innovations</a:t>
            </a:r>
          </a:p>
          <a:p>
            <a:r>
              <a:rPr lang="en-US" dirty="0" smtClean="0"/>
              <a:t>Research mentoring</a:t>
            </a:r>
          </a:p>
          <a:p>
            <a:r>
              <a:rPr lang="en-US" dirty="0" smtClean="0"/>
              <a:t>Career preparation</a:t>
            </a:r>
          </a:p>
          <a:p>
            <a:endParaRPr lang="en-US" dirty="0" smtClean="0"/>
          </a:p>
          <a:p>
            <a:r>
              <a:rPr lang="en-US" dirty="0" smtClean="0"/>
              <a:t>Jon has done them all well!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Similar comments from another Minnesota student</a:t>
            </a:r>
            <a:endParaRPr lang="en-US" dirty="0">
              <a:solidFill>
                <a:srgbClr val="0070C0"/>
              </a:solidFill>
            </a:endParaRPr>
          </a:p>
        </p:txBody>
      </p:sp>
      <p:sp>
        <p:nvSpPr>
          <p:cNvPr id="3" name="Content Placeholder 2"/>
          <p:cNvSpPr>
            <a:spLocks noGrp="1"/>
          </p:cNvSpPr>
          <p:nvPr>
            <p:ph idx="1"/>
          </p:nvPr>
        </p:nvSpPr>
        <p:spPr>
          <a:xfrm>
            <a:off x="304800" y="1600200"/>
            <a:ext cx="8382000" cy="4876800"/>
          </a:xfrm>
        </p:spPr>
        <p:txBody>
          <a:bodyPr>
            <a:normAutofit fontScale="92500" lnSpcReduction="10000"/>
          </a:bodyPr>
          <a:lstStyle/>
          <a:p>
            <a:r>
              <a:rPr lang="en-US" dirty="0" smtClean="0"/>
              <a:t>"</a:t>
            </a:r>
            <a:r>
              <a:rPr lang="en-US" i="1" dirty="0" smtClean="0"/>
              <a:t>Jon has been a </a:t>
            </a:r>
            <a:r>
              <a:rPr lang="en-US" i="1" dirty="0" smtClean="0">
                <a:solidFill>
                  <a:srgbClr val="FF0000"/>
                </a:solidFill>
              </a:rPr>
              <a:t>great mentor</a:t>
            </a:r>
            <a:r>
              <a:rPr lang="en-US" i="1" dirty="0" smtClean="0"/>
              <a:t> and a good friend. As a graduate student, it was </a:t>
            </a:r>
            <a:r>
              <a:rPr lang="en-US" i="1" dirty="0" smtClean="0">
                <a:solidFill>
                  <a:srgbClr val="FF0000"/>
                </a:solidFill>
              </a:rPr>
              <a:t>heartwarming</a:t>
            </a:r>
            <a:r>
              <a:rPr lang="en-US" i="1" dirty="0" smtClean="0"/>
              <a:t> to feel welcome to his office as well as his home. An important lesson I learned from Jon was </a:t>
            </a:r>
            <a:r>
              <a:rPr lang="en-US" i="1" dirty="0" smtClean="0">
                <a:solidFill>
                  <a:srgbClr val="FF0000"/>
                </a:solidFill>
              </a:rPr>
              <a:t>to connect theory with firm experimental evidence</a:t>
            </a:r>
            <a:r>
              <a:rPr lang="en-US" i="1" dirty="0" smtClean="0"/>
              <a:t>. His allowing me the </a:t>
            </a:r>
            <a:r>
              <a:rPr lang="en-US" i="1" dirty="0" smtClean="0">
                <a:solidFill>
                  <a:srgbClr val="FF0000"/>
                </a:solidFill>
              </a:rPr>
              <a:t>freedom and independence </a:t>
            </a:r>
            <a:r>
              <a:rPr lang="en-US" i="1" dirty="0" smtClean="0"/>
              <a:t>to find and </a:t>
            </a:r>
            <a:r>
              <a:rPr lang="en-US" i="1" dirty="0" smtClean="0">
                <a:solidFill>
                  <a:srgbClr val="FF0000"/>
                </a:solidFill>
              </a:rPr>
              <a:t>develop my own research interests </a:t>
            </a:r>
            <a:r>
              <a:rPr lang="en-US" i="1" dirty="0" smtClean="0"/>
              <a:t>helped prepare me for and shape my physics career in a very positive way</a:t>
            </a:r>
            <a:r>
              <a:rPr lang="en-US" dirty="0" smtClean="0"/>
              <a:t>." </a:t>
            </a:r>
          </a:p>
          <a:p>
            <a:r>
              <a:rPr lang="en-US" dirty="0" smtClean="0"/>
              <a:t>C. N. (Terry) Leung – U. Delaware</a:t>
            </a:r>
          </a:p>
          <a:p>
            <a:r>
              <a:rPr lang="en-US" dirty="0" smtClean="0"/>
              <a:t>Terry sends best wishes on Jon’s retirement!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dirty="0" smtClean="0">
                <a:solidFill>
                  <a:srgbClr val="0070C0"/>
                </a:solidFill>
              </a:rPr>
              <a:t>Comments from a Chicago student</a:t>
            </a:r>
            <a:endParaRPr lang="en-US" sz="4000" dirty="0">
              <a:solidFill>
                <a:srgbClr val="0070C0"/>
              </a:solidFill>
            </a:endParaRPr>
          </a:p>
        </p:txBody>
      </p:sp>
      <p:sp>
        <p:nvSpPr>
          <p:cNvPr id="3" name="Content Placeholder 2"/>
          <p:cNvSpPr>
            <a:spLocks noGrp="1"/>
          </p:cNvSpPr>
          <p:nvPr>
            <p:ph idx="1"/>
          </p:nvPr>
        </p:nvSpPr>
        <p:spPr>
          <a:xfrm>
            <a:off x="228600" y="914400"/>
            <a:ext cx="8458200" cy="5334000"/>
          </a:xfrm>
        </p:spPr>
        <p:txBody>
          <a:bodyPr>
            <a:noAutofit/>
          </a:bodyPr>
          <a:lstStyle/>
          <a:p>
            <a:r>
              <a:rPr lang="en-US" sz="1800" dirty="0" smtClean="0"/>
              <a:t>The older I get the more I find myself, sometimes consciously and sometimes not, </a:t>
            </a:r>
            <a:r>
              <a:rPr lang="en-US" sz="1800" dirty="0" smtClean="0">
                <a:solidFill>
                  <a:srgbClr val="FF0000"/>
                </a:solidFill>
              </a:rPr>
              <a:t>emulating Jon when I advise students</a:t>
            </a:r>
            <a:r>
              <a:rPr lang="en-US" sz="1800" dirty="0" smtClean="0"/>
              <a:t>.  I learned a lot of physics of course -- </a:t>
            </a:r>
            <a:r>
              <a:rPr lang="en-US" sz="1800" dirty="0" smtClean="0">
                <a:solidFill>
                  <a:srgbClr val="FF0000"/>
                </a:solidFill>
              </a:rPr>
              <a:t>including </a:t>
            </a:r>
            <a:br>
              <a:rPr lang="en-US" sz="1800" dirty="0" smtClean="0">
                <a:solidFill>
                  <a:srgbClr val="FF0000"/>
                </a:solidFill>
              </a:rPr>
            </a:br>
            <a:r>
              <a:rPr lang="en-US" sz="1800" dirty="0" smtClean="0">
                <a:solidFill>
                  <a:srgbClr val="FF0000"/>
                </a:solidFill>
              </a:rPr>
              <a:t>especially his attitude as a big fan of experiments</a:t>
            </a:r>
            <a:r>
              <a:rPr lang="en-US" sz="1800" dirty="0" smtClean="0"/>
              <a:t> -- but some of the most important </a:t>
            </a:r>
            <a:br>
              <a:rPr lang="en-US" sz="1800" dirty="0" smtClean="0"/>
            </a:br>
            <a:r>
              <a:rPr lang="en-US" sz="1800" dirty="0" smtClean="0"/>
              <a:t>lessons were a result of his </a:t>
            </a:r>
            <a:r>
              <a:rPr lang="en-US" sz="1800" dirty="0" smtClean="0">
                <a:solidFill>
                  <a:srgbClr val="FF0000"/>
                </a:solidFill>
              </a:rPr>
              <a:t>wisdom and warmth</a:t>
            </a:r>
            <a:r>
              <a:rPr lang="en-US" sz="1800" dirty="0" smtClean="0"/>
              <a:t>.  I am surprised to discover that I'm now  a bit older than Jon was when I was his student.  I can't say I feel I've achieved the  level of wisdom he had then, </a:t>
            </a:r>
            <a:r>
              <a:rPr lang="en-US" sz="1800" dirty="0" smtClean="0">
                <a:solidFill>
                  <a:srgbClr val="FF0000"/>
                </a:solidFill>
              </a:rPr>
              <a:t>but I do my best to emulate his example.</a:t>
            </a:r>
            <a:br>
              <a:rPr lang="en-US" sz="1800" dirty="0" smtClean="0">
                <a:solidFill>
                  <a:srgbClr val="FF0000"/>
                </a:solidFill>
              </a:rPr>
            </a:br>
            <a:r>
              <a:rPr lang="en-US" sz="1800" dirty="0" smtClean="0"/>
              <a:t/>
            </a:r>
            <a:br>
              <a:rPr lang="en-US" sz="1800" dirty="0" smtClean="0"/>
            </a:br>
            <a:r>
              <a:rPr lang="en-US" sz="1800" dirty="0" smtClean="0"/>
              <a:t>Some random examples:</a:t>
            </a:r>
            <a:br>
              <a:rPr lang="en-US" sz="1800" dirty="0" smtClean="0"/>
            </a:br>
            <a:r>
              <a:rPr lang="en-US" sz="1800" dirty="0" smtClean="0"/>
              <a:t/>
            </a:r>
            <a:br>
              <a:rPr lang="en-US" sz="1800" dirty="0" smtClean="0"/>
            </a:br>
            <a:r>
              <a:rPr lang="en-US" sz="1800" dirty="0" smtClean="0"/>
              <a:t>1. There are phases students go through which are good for them but which they grow out  of.  But it's up to the student to work through it him/herself.  The example is physics problems that excite smart youngsters and  can be fun and useful exercises but that  ultimately are destined not to go anywhere.  It's no use trying to convince the students  they're wasting their time; they have to figure that out for themselves.</a:t>
            </a:r>
            <a:br>
              <a:rPr lang="en-US" sz="1800" dirty="0" smtClean="0"/>
            </a:br>
            <a:r>
              <a:rPr lang="en-US" sz="1800" dirty="0" smtClean="0"/>
              <a:t/>
            </a:r>
            <a:br>
              <a:rPr lang="en-US" sz="1800" dirty="0" smtClean="0"/>
            </a:br>
            <a:r>
              <a:rPr lang="en-US" sz="1800" dirty="0" smtClean="0"/>
              <a:t>I remember being very excited about one such problem and going to Jon with it.  He gently  made it clear he wasn't interested in getting involved, while leaving it open for me to  pursue if I wanted to.  So now when students come to me with these problems, although I'm  thinking "Oh no, here we go again" and I'm inclined to be dismissive, </a:t>
            </a:r>
            <a:r>
              <a:rPr lang="en-US" sz="1800" dirty="0" smtClean="0">
                <a:solidFill>
                  <a:srgbClr val="FF0000"/>
                </a:solidFill>
              </a:rPr>
              <a:t>I try to respond  more like Jon did.</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comments (cont’d)</a:t>
            </a:r>
            <a:endParaRPr lang="en-US" dirty="0">
              <a:solidFill>
                <a:srgbClr val="0070C0"/>
              </a:solidFill>
            </a:endParaRPr>
          </a:p>
        </p:txBody>
      </p:sp>
      <p:sp>
        <p:nvSpPr>
          <p:cNvPr id="3" name="Content Placeholder 2"/>
          <p:cNvSpPr>
            <a:spLocks noGrp="1"/>
          </p:cNvSpPr>
          <p:nvPr>
            <p:ph idx="1"/>
          </p:nvPr>
        </p:nvSpPr>
        <p:spPr>
          <a:xfrm>
            <a:off x="457200" y="1600200"/>
            <a:ext cx="8382000" cy="4525963"/>
          </a:xfrm>
        </p:spPr>
        <p:txBody>
          <a:bodyPr>
            <a:normAutofit fontScale="55000" lnSpcReduction="20000"/>
          </a:bodyPr>
          <a:lstStyle/>
          <a:p>
            <a:r>
              <a:rPr lang="en-US" sz="3600" dirty="0" smtClean="0"/>
              <a:t>2. When it came to </a:t>
            </a:r>
            <a:r>
              <a:rPr lang="en-US" sz="3600" dirty="0" smtClean="0">
                <a:solidFill>
                  <a:srgbClr val="FF0000"/>
                </a:solidFill>
              </a:rPr>
              <a:t>career advice, Jon was a huge resource for me</a:t>
            </a:r>
            <a:r>
              <a:rPr lang="en-US" sz="3600" dirty="0" smtClean="0"/>
              <a:t>, because he had some  not-so-obvious suggestions that I would never have thought of and which were very  helpful.  This was especially useful in my case as I tried to coordinate my academic career with my husband's.  Jon was especially sensitive to my situation and </a:t>
            </a:r>
            <a:r>
              <a:rPr lang="en-US" sz="3600" dirty="0" smtClean="0">
                <a:solidFill>
                  <a:srgbClr val="FF0000"/>
                </a:solidFill>
              </a:rPr>
              <a:t>without his advice and support I would not have been able to make things work out as well as they have</a:t>
            </a:r>
            <a:r>
              <a:rPr lang="en-US" sz="3600" dirty="0" smtClean="0"/>
              <a:t>. Now I try to </a:t>
            </a:r>
            <a:r>
              <a:rPr lang="en-US" sz="3600" b="1" dirty="0" smtClean="0">
                <a:solidFill>
                  <a:srgbClr val="FF0000"/>
                </a:solidFill>
              </a:rPr>
              <a:t>pay it forward </a:t>
            </a:r>
            <a:r>
              <a:rPr lang="en-US" sz="3600" dirty="0" smtClean="0"/>
              <a:t>with students and let them know there may be more options than they think.</a:t>
            </a:r>
            <a:br>
              <a:rPr lang="en-US" sz="3600" dirty="0" smtClean="0"/>
            </a:br>
            <a:r>
              <a:rPr lang="en-US" sz="3600" dirty="0" smtClean="0"/>
              <a:t/>
            </a:r>
            <a:br>
              <a:rPr lang="en-US" sz="3600" dirty="0" smtClean="0"/>
            </a:br>
            <a:r>
              <a:rPr lang="en-US" sz="3600" dirty="0" smtClean="0"/>
              <a:t>3. Jon always encouraged his graduate students to </a:t>
            </a:r>
            <a:r>
              <a:rPr lang="en-US" sz="3600" dirty="0" smtClean="0">
                <a:solidFill>
                  <a:srgbClr val="FF0000"/>
                </a:solidFill>
              </a:rPr>
              <a:t>pursue their own interests in their research</a:t>
            </a:r>
            <a:r>
              <a:rPr lang="en-US" sz="3600" dirty="0" smtClean="0"/>
              <a:t>, without treating us as the hired help or simply means to advance his own research program.  When I worked with Jon I was typically one of about four of his Ph.D. students, and we worked on an impressive variety of problems.  </a:t>
            </a:r>
            <a:r>
              <a:rPr lang="en-US" sz="3600" dirty="0" smtClean="0">
                <a:solidFill>
                  <a:srgbClr val="FF0000"/>
                </a:solidFill>
              </a:rPr>
              <a:t>Now I try to help my own  grad students figure out what interests them most, rather than simply assigning specific projects.</a:t>
            </a:r>
            <a:r>
              <a:rPr lang="en-US" sz="3600" dirty="0" smtClean="0"/>
              <a:t/>
            </a:r>
            <a:br>
              <a:rPr lang="en-US" sz="3600" dirty="0" smtClean="0"/>
            </a:br>
            <a:r>
              <a:rPr lang="en-US" dirty="0" smtClean="0"/>
              <a:t/>
            </a:r>
            <a:br>
              <a:rPr lang="en-US" dirty="0" smtClean="0"/>
            </a:br>
            <a:endParaRPr lang="en-US" dirty="0"/>
          </a:p>
        </p:txBody>
      </p:sp>
      <p:pic>
        <p:nvPicPr>
          <p:cNvPr id="4" name="Picture 2" descr="http://t2.gstatic.com/images?q=tbn:ANd9GcTWP4r_OGYo4UFHcYYr4tQCLcO7XEkkfDi5pUMV0n3n7cdfujP8xg"/>
          <p:cNvPicPr>
            <a:picLocks noChangeAspect="1" noChangeArrowheads="1"/>
          </p:cNvPicPr>
          <p:nvPr/>
        </p:nvPicPr>
        <p:blipFill>
          <a:blip r:embed="rId2" cstate="print"/>
          <a:srcRect/>
          <a:stretch>
            <a:fillRect/>
          </a:stretch>
        </p:blipFill>
        <p:spPr bwMode="auto">
          <a:xfrm>
            <a:off x="2057400" y="5410200"/>
            <a:ext cx="1025525" cy="1278576"/>
          </a:xfrm>
          <a:prstGeom prst="rect">
            <a:avLst/>
          </a:prstGeom>
          <a:noFill/>
        </p:spPr>
      </p:pic>
      <p:sp>
        <p:nvSpPr>
          <p:cNvPr id="5" name="TextBox 4"/>
          <p:cNvSpPr txBox="1"/>
          <p:nvPr/>
        </p:nvSpPr>
        <p:spPr>
          <a:xfrm>
            <a:off x="3352800" y="5380672"/>
            <a:ext cx="4114800" cy="1477328"/>
          </a:xfrm>
          <a:prstGeom prst="rect">
            <a:avLst/>
          </a:prstGeom>
          <a:noFill/>
        </p:spPr>
        <p:txBody>
          <a:bodyPr wrap="square" rtlCol="0">
            <a:spAutoFit/>
          </a:bodyPr>
          <a:lstStyle/>
          <a:p>
            <a:r>
              <a:rPr lang="en-US" sz="2400" dirty="0" smtClean="0">
                <a:solidFill>
                  <a:srgbClr val="FF0000"/>
                </a:solidFill>
              </a:rPr>
              <a:t>Lynne Orr</a:t>
            </a:r>
          </a:p>
          <a:p>
            <a:r>
              <a:rPr lang="en-US" sz="2400" dirty="0" smtClean="0">
                <a:solidFill>
                  <a:srgbClr val="FF0000"/>
                </a:solidFill>
              </a:rPr>
              <a:t>C. E. </a:t>
            </a:r>
            <a:r>
              <a:rPr lang="en-US" sz="2400" dirty="0" err="1" smtClean="0">
                <a:solidFill>
                  <a:srgbClr val="FF0000"/>
                </a:solidFill>
              </a:rPr>
              <a:t>Mees</a:t>
            </a:r>
            <a:r>
              <a:rPr lang="en-US" sz="2400" dirty="0" smtClean="0">
                <a:solidFill>
                  <a:srgbClr val="FF0000"/>
                </a:solidFill>
              </a:rPr>
              <a:t> Professor of Physics</a:t>
            </a:r>
          </a:p>
          <a:p>
            <a:r>
              <a:rPr lang="en-US" sz="2400" dirty="0" smtClean="0">
                <a:solidFill>
                  <a:srgbClr val="FF0000"/>
                </a:solidFill>
              </a:rPr>
              <a:t>University of Rochester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solidFill>
                  <a:srgbClr val="0070C0"/>
                </a:solidFill>
              </a:rPr>
              <a:t>Musings on famous sayings</a:t>
            </a:r>
            <a:endParaRPr lang="en-US" sz="4000" dirty="0">
              <a:solidFill>
                <a:srgbClr val="0070C0"/>
              </a:solidFill>
            </a:endParaRPr>
          </a:p>
        </p:txBody>
      </p:sp>
      <p:sp>
        <p:nvSpPr>
          <p:cNvPr id="3" name="Content Placeholder 2"/>
          <p:cNvSpPr>
            <a:spLocks noGrp="1"/>
          </p:cNvSpPr>
          <p:nvPr>
            <p:ph idx="1"/>
          </p:nvPr>
        </p:nvSpPr>
        <p:spPr>
          <a:xfrm>
            <a:off x="304800" y="1371600"/>
            <a:ext cx="8686800" cy="5486400"/>
          </a:xfrm>
        </p:spPr>
        <p:txBody>
          <a:bodyPr>
            <a:normAutofit fontScale="70000" lnSpcReduction="20000"/>
          </a:bodyPr>
          <a:lstStyle/>
          <a:p>
            <a:r>
              <a:rPr lang="en-US" dirty="0" smtClean="0"/>
              <a:t>“</a:t>
            </a:r>
            <a:r>
              <a:rPr lang="en-US" i="1" dirty="0" smtClean="0"/>
              <a:t>The University exists (only) to find and communicate the truth.</a:t>
            </a:r>
            <a:r>
              <a:rPr lang="en-US" dirty="0" smtClean="0"/>
              <a:t>”</a:t>
            </a:r>
          </a:p>
          <a:p>
            <a:pPr lvl="1"/>
            <a:r>
              <a:rPr lang="en-US" dirty="0" smtClean="0">
                <a:solidFill>
                  <a:srgbClr val="FF0000"/>
                </a:solidFill>
              </a:rPr>
              <a:t>Who said that?</a:t>
            </a:r>
          </a:p>
          <a:p>
            <a:pPr lvl="1"/>
            <a:r>
              <a:rPr lang="en-US" dirty="0" smtClean="0"/>
              <a:t>Robert Maynard Hutchins (1899 – 1977)</a:t>
            </a:r>
          </a:p>
          <a:p>
            <a:pPr lvl="1"/>
            <a:r>
              <a:rPr lang="en-US" dirty="0" smtClean="0"/>
              <a:t>President University of Chicago (1929-1951)</a:t>
            </a:r>
          </a:p>
          <a:p>
            <a:pPr lvl="1"/>
            <a:r>
              <a:rPr lang="en-US" dirty="0" smtClean="0">
                <a:solidFill>
                  <a:srgbClr val="FF0000"/>
                </a:solidFill>
              </a:rPr>
              <a:t>What else is Hutchins known for?</a:t>
            </a:r>
          </a:p>
          <a:p>
            <a:pPr lvl="1">
              <a:buNone/>
            </a:pPr>
            <a:endParaRPr lang="en-US" dirty="0" smtClean="0">
              <a:solidFill>
                <a:srgbClr val="FF0000"/>
              </a:solidFill>
            </a:endParaRPr>
          </a:p>
          <a:p>
            <a:r>
              <a:rPr lang="en-US" dirty="0" smtClean="0"/>
              <a:t>Great Books and Socratic dialog curriculum</a:t>
            </a:r>
          </a:p>
          <a:p>
            <a:pPr lvl="1"/>
            <a:r>
              <a:rPr lang="en-US" dirty="0" smtClean="0"/>
              <a:t>Abandoned after he left – not all pedagogical innovations last</a:t>
            </a:r>
          </a:p>
          <a:p>
            <a:r>
              <a:rPr lang="en-US" dirty="0" smtClean="0"/>
              <a:t>Abandoned the Big 10 and eliminated football at Chicago</a:t>
            </a:r>
          </a:p>
          <a:p>
            <a:pPr>
              <a:buNone/>
            </a:pPr>
            <a:endParaRPr lang="en-US" dirty="0" smtClean="0"/>
          </a:p>
          <a:p>
            <a:r>
              <a:rPr lang="en-US" dirty="0" smtClean="0"/>
              <a:t>Two more of his quotes, but of ‘uncertain provenance’, i.e., the web</a:t>
            </a:r>
            <a:br>
              <a:rPr lang="en-US" dirty="0" smtClean="0"/>
            </a:br>
            <a:endParaRPr lang="en-US" dirty="0" smtClean="0"/>
          </a:p>
          <a:p>
            <a:r>
              <a:rPr lang="en-US" dirty="0" smtClean="0"/>
              <a:t>“</a:t>
            </a:r>
            <a:r>
              <a:rPr lang="en-US" i="1" dirty="0" smtClean="0"/>
              <a:t>A student can win 12 letters at a University and not learn how to write one</a:t>
            </a:r>
            <a:r>
              <a:rPr lang="en-US" dirty="0" smtClean="0"/>
              <a:t>”</a:t>
            </a:r>
          </a:p>
          <a:p>
            <a:r>
              <a:rPr lang="en-US" dirty="0" smtClean="0"/>
              <a:t>“</a:t>
            </a:r>
            <a:r>
              <a:rPr lang="en-US" i="1" dirty="0" smtClean="0"/>
              <a:t>The three major administrative problems on a campus are sex for the students, athletics for the alumni, and parking for the faculty. </a:t>
            </a:r>
            <a:r>
              <a:rPr lang="en-US" dirty="0" smtClean="0"/>
              <a:t>“</a:t>
            </a:r>
          </a:p>
          <a:p>
            <a:pPr>
              <a:buNone/>
            </a:pPr>
            <a:endParaRPr lang="en-US" dirty="0" smtClean="0"/>
          </a:p>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943600" y="1828800"/>
            <a:ext cx="2796599" cy="4579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xit" presetSubtype="0" fill="hold" nodeType="withEffect">
                                  <p:stCondLst>
                                    <p:cond delay="0"/>
                                  </p:stCondLst>
                                  <p:childTnLst>
                                    <p:animEffect transition="out" filter="dissolv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dissolv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91200" cy="1143000"/>
          </a:xfrm>
        </p:spPr>
        <p:txBody>
          <a:bodyPr>
            <a:normAutofit fontScale="90000"/>
          </a:bodyPr>
          <a:lstStyle/>
          <a:p>
            <a:r>
              <a:rPr lang="en-US" sz="4000" dirty="0" smtClean="0">
                <a:solidFill>
                  <a:srgbClr val="0070C0"/>
                </a:solidFill>
              </a:rPr>
              <a:t>Last subject, congratulations!</a:t>
            </a:r>
            <a:endParaRPr lang="en-US" sz="4000" dirty="0">
              <a:solidFill>
                <a:srgbClr val="0070C0"/>
              </a:solidFill>
            </a:endParaRPr>
          </a:p>
        </p:txBody>
      </p:sp>
      <p:sp>
        <p:nvSpPr>
          <p:cNvPr id="3" name="Content Placeholder 2"/>
          <p:cNvSpPr>
            <a:spLocks noGrp="1"/>
          </p:cNvSpPr>
          <p:nvPr>
            <p:ph idx="1"/>
          </p:nvPr>
        </p:nvSpPr>
        <p:spPr>
          <a:xfrm>
            <a:off x="762000" y="1600200"/>
            <a:ext cx="8153400" cy="5257800"/>
          </a:xfrm>
        </p:spPr>
        <p:txBody>
          <a:bodyPr>
            <a:normAutofit fontScale="85000" lnSpcReduction="10000"/>
          </a:bodyPr>
          <a:lstStyle/>
          <a:p>
            <a:r>
              <a:rPr lang="en-US" b="1" u="sng" dirty="0" smtClean="0">
                <a:solidFill>
                  <a:srgbClr val="FF0000"/>
                </a:solidFill>
              </a:rPr>
              <a:t>Results of 2010 DPF elections</a:t>
            </a:r>
            <a:endParaRPr lang="en-US" b="1" dirty="0" smtClean="0">
              <a:solidFill>
                <a:srgbClr val="FF0000"/>
              </a:solidFill>
            </a:endParaRPr>
          </a:p>
          <a:p>
            <a:pPr>
              <a:buNone/>
            </a:pPr>
            <a:endParaRPr lang="en-US" dirty="0" smtClean="0"/>
          </a:p>
          <a:p>
            <a:r>
              <a:rPr lang="en-US" dirty="0" smtClean="0"/>
              <a:t>Via Chip Brock - Michigan State University, DPF chair</a:t>
            </a:r>
          </a:p>
          <a:p>
            <a:r>
              <a:rPr lang="en-US" dirty="0" smtClean="0"/>
              <a:t>“</a:t>
            </a:r>
            <a:r>
              <a:rPr lang="en-US" i="1" dirty="0" smtClean="0"/>
              <a:t>I’m pleased to announce the results of the 2010 DPF election as follows:</a:t>
            </a:r>
          </a:p>
          <a:p>
            <a:pPr lvl="0"/>
            <a:r>
              <a:rPr lang="en-US" i="1" dirty="0" smtClean="0">
                <a:solidFill>
                  <a:srgbClr val="FF0000"/>
                </a:solidFill>
              </a:rPr>
              <a:t>Jon </a:t>
            </a:r>
            <a:r>
              <a:rPr lang="en-US" i="1" dirty="0" err="1" smtClean="0">
                <a:solidFill>
                  <a:srgbClr val="FF0000"/>
                </a:solidFill>
              </a:rPr>
              <a:t>Rosner</a:t>
            </a:r>
            <a:r>
              <a:rPr lang="en-US" i="1" dirty="0" smtClean="0">
                <a:solidFill>
                  <a:srgbClr val="FF0000"/>
                </a:solidFill>
              </a:rPr>
              <a:t> </a:t>
            </a:r>
            <a:r>
              <a:rPr lang="en-US" i="1" dirty="0" smtClean="0"/>
              <a:t>of the University of Chicago has been elected Vice-Chair.</a:t>
            </a:r>
          </a:p>
          <a:p>
            <a:pPr lvl="0"/>
            <a:r>
              <a:rPr lang="en-US" i="1" dirty="0" smtClean="0"/>
              <a:t>Jonathan </a:t>
            </a:r>
            <a:r>
              <a:rPr lang="en-US" i="1" dirty="0" err="1" smtClean="0"/>
              <a:t>Feng</a:t>
            </a:r>
            <a:r>
              <a:rPr lang="en-US" i="1" dirty="0" smtClean="0"/>
              <a:t> of University of California, Irvine and </a:t>
            </a:r>
            <a:r>
              <a:rPr lang="en-US" i="1" dirty="0" smtClean="0">
                <a:solidFill>
                  <a:srgbClr val="FF0000"/>
                </a:solidFill>
              </a:rPr>
              <a:t>Lynne Orr </a:t>
            </a:r>
            <a:r>
              <a:rPr lang="en-US" i="1" dirty="0" smtClean="0"/>
              <a:t>of the University of Rochester have been elected members of the DPF Executive Committee</a:t>
            </a:r>
            <a:r>
              <a:rPr lang="en-US" dirty="0" smtClean="0"/>
              <a:t>.”</a:t>
            </a:r>
          </a:p>
          <a:p>
            <a:pPr lvl="1"/>
            <a:r>
              <a:rPr lang="en-US" b="1" dirty="0" smtClean="0">
                <a:solidFill>
                  <a:srgbClr val="FF0000"/>
                </a:solidFill>
              </a:rPr>
              <a:t>Kudos ,  ½ sis!</a:t>
            </a:r>
          </a:p>
          <a:p>
            <a:pPr>
              <a:buNone/>
            </a:pPr>
            <a:endParaRPr lang="en-US" dirty="0"/>
          </a:p>
        </p:txBody>
      </p:sp>
      <p:pic>
        <p:nvPicPr>
          <p:cNvPr id="4" name="Picture 3" descr="http://www.dpfnewsletter.org/wp-content/uploads/2010/11/dewey_defeats_truman1-150x150.jpg">
            <a:hlinkClick r:id="rId3"/>
          </p:cNvPr>
          <p:cNvPicPr/>
          <p:nvPr/>
        </p:nvPicPr>
        <p:blipFill>
          <a:blip r:embed="rId4" cstate="print"/>
          <a:srcRect/>
          <a:stretch>
            <a:fillRect/>
          </a:stretch>
        </p:blipFill>
        <p:spPr bwMode="auto">
          <a:xfrm>
            <a:off x="6172200" y="381000"/>
            <a:ext cx="2362200" cy="1981200"/>
          </a:xfrm>
          <a:prstGeom prst="rect">
            <a:avLst/>
          </a:prstGeom>
          <a:noFill/>
          <a:ln w="9525">
            <a:noFill/>
            <a:miter lim="800000"/>
            <a:headEnd/>
            <a:tailEnd/>
          </a:ln>
        </p:spPr>
      </p:pic>
      <p:pic>
        <p:nvPicPr>
          <p:cNvPr id="1026" name="Picture 2" descr="http://t2.gstatic.com/images?q=tbn:ANd9GcTWP4r_OGYo4UFHcYYr4tQCLcO7XEkkfDi5pUMV0n3n7cdfujP8xg"/>
          <p:cNvPicPr>
            <a:picLocks noChangeAspect="1" noChangeArrowheads="1"/>
          </p:cNvPicPr>
          <p:nvPr/>
        </p:nvPicPr>
        <p:blipFill>
          <a:blip r:embed="rId5" cstate="print"/>
          <a:srcRect/>
          <a:stretch>
            <a:fillRect/>
          </a:stretch>
        </p:blipFill>
        <p:spPr bwMode="auto">
          <a:xfrm>
            <a:off x="152399" y="5410200"/>
            <a:ext cx="1025525" cy="1278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In conclusion, many thanks…</a:t>
            </a:r>
            <a:endParaRPr lang="en-US" sz="4000" dirty="0">
              <a:solidFill>
                <a:srgbClr val="0070C0"/>
              </a:solidFill>
            </a:endParaRPr>
          </a:p>
        </p:txBody>
      </p:sp>
      <p:sp>
        <p:nvSpPr>
          <p:cNvPr id="3" name="Content Placeholder 2"/>
          <p:cNvSpPr>
            <a:spLocks noGrp="1"/>
          </p:cNvSpPr>
          <p:nvPr>
            <p:ph idx="1"/>
          </p:nvPr>
        </p:nvSpPr>
        <p:spPr>
          <a:xfrm>
            <a:off x="457200" y="1295400"/>
            <a:ext cx="8229600" cy="4525963"/>
          </a:xfrm>
        </p:spPr>
        <p:txBody>
          <a:bodyPr/>
          <a:lstStyle/>
          <a:p>
            <a:r>
              <a:rPr lang="en-US" dirty="0" smtClean="0"/>
              <a:t>…to Jon L. </a:t>
            </a:r>
            <a:r>
              <a:rPr lang="en-US" dirty="0" err="1" smtClean="0"/>
              <a:t>Rosner</a:t>
            </a:r>
            <a:r>
              <a:rPr lang="en-US" dirty="0" smtClean="0"/>
              <a:t> (the Educator)…for his heroic efforts in all of these areas…</a:t>
            </a:r>
          </a:p>
          <a:p>
            <a:r>
              <a:rPr lang="en-US" dirty="0" smtClean="0"/>
              <a:t>…and since all superheroes have an alter ego…</a:t>
            </a:r>
          </a:p>
          <a:p>
            <a:r>
              <a:rPr lang="en-US" smtClean="0"/>
              <a:t>…best </a:t>
            </a:r>
            <a:r>
              <a:rPr lang="en-US" dirty="0" smtClean="0"/>
              <a:t>wishes </a:t>
            </a:r>
            <a:r>
              <a:rPr lang="en-US" smtClean="0"/>
              <a:t>to WO9S as well!</a:t>
            </a:r>
            <a:endParaRPr lang="en-US" dirty="0"/>
          </a:p>
        </p:txBody>
      </p:sp>
      <p:pic>
        <p:nvPicPr>
          <p:cNvPr id="4" name="Picture 3" descr="Rosner.jpg"/>
          <p:cNvPicPr/>
          <p:nvPr/>
        </p:nvPicPr>
        <p:blipFill>
          <a:blip r:embed="rId3" cstate="print"/>
          <a:srcRect/>
          <a:stretch>
            <a:fillRect/>
          </a:stretch>
        </p:blipFill>
        <p:spPr bwMode="auto">
          <a:xfrm>
            <a:off x="1066800" y="3505200"/>
            <a:ext cx="64008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fontScale="90000"/>
          </a:bodyPr>
          <a:lstStyle/>
          <a:p>
            <a:r>
              <a:rPr lang="en-US" sz="4000" dirty="0" smtClean="0">
                <a:solidFill>
                  <a:srgbClr val="0070C0"/>
                </a:solidFill>
              </a:rPr>
              <a:t>Sources and approaches for this talk?</a:t>
            </a:r>
            <a:br>
              <a:rPr lang="en-US" sz="4000" dirty="0" smtClean="0">
                <a:solidFill>
                  <a:srgbClr val="0070C0"/>
                </a:solidFill>
              </a:rPr>
            </a:br>
            <a:r>
              <a:rPr lang="en-US" sz="4000" dirty="0" smtClean="0">
                <a:solidFill>
                  <a:srgbClr val="0070C0"/>
                </a:solidFill>
              </a:rPr>
              <a:t>This talk versus other talks today?</a:t>
            </a:r>
            <a:br>
              <a:rPr lang="en-US" sz="4000" dirty="0" smtClean="0">
                <a:solidFill>
                  <a:srgbClr val="0070C0"/>
                </a:solidFill>
              </a:rPr>
            </a:br>
            <a:endParaRPr lang="en-US" sz="4000" dirty="0">
              <a:solidFill>
                <a:srgbClr val="0070C0"/>
              </a:solidFill>
            </a:endParaRPr>
          </a:p>
        </p:txBody>
      </p:sp>
      <p:sp>
        <p:nvSpPr>
          <p:cNvPr id="3" name="Content Placeholder 2"/>
          <p:cNvSpPr>
            <a:spLocks noGrp="1"/>
          </p:cNvSpPr>
          <p:nvPr>
            <p:ph idx="1"/>
          </p:nvPr>
        </p:nvSpPr>
        <p:spPr>
          <a:xfrm>
            <a:off x="457200" y="1371600"/>
            <a:ext cx="8229600" cy="2362200"/>
          </a:xfrm>
        </p:spPr>
        <p:txBody>
          <a:bodyPr>
            <a:normAutofit fontScale="92500" lnSpcReduction="20000"/>
          </a:bodyPr>
          <a:lstStyle/>
          <a:p>
            <a:r>
              <a:rPr lang="en-US" dirty="0" smtClean="0"/>
              <a:t>Personal reminiscences, anecdotes </a:t>
            </a:r>
          </a:p>
          <a:p>
            <a:r>
              <a:rPr lang="en-US" dirty="0" smtClean="0"/>
              <a:t>Random web sources</a:t>
            </a:r>
          </a:p>
          <a:p>
            <a:r>
              <a:rPr lang="en-US" dirty="0" smtClean="0"/>
              <a:t>Jon’s CV and published papers</a:t>
            </a:r>
          </a:p>
          <a:p>
            <a:pPr lvl="1"/>
            <a:r>
              <a:rPr lang="en-US" dirty="0" smtClean="0"/>
              <a:t>“</a:t>
            </a:r>
            <a:r>
              <a:rPr lang="en-US" i="1" dirty="0" smtClean="0"/>
              <a:t>Who’s that </a:t>
            </a:r>
            <a:r>
              <a:rPr lang="en-US" i="1" dirty="0" err="1" smtClean="0"/>
              <a:t>writin</a:t>
            </a:r>
            <a:r>
              <a:rPr lang="en-US" i="1" dirty="0" smtClean="0"/>
              <a:t>’, Jon the educator</a:t>
            </a:r>
            <a:r>
              <a:rPr lang="en-US" dirty="0" smtClean="0"/>
              <a:t>”</a:t>
            </a:r>
          </a:p>
          <a:p>
            <a:pPr lvl="1"/>
            <a:r>
              <a:rPr lang="en-US" dirty="0" smtClean="0"/>
              <a:t>“</a:t>
            </a:r>
            <a:r>
              <a:rPr lang="en-US" i="1" dirty="0" smtClean="0"/>
              <a:t>What’s he </a:t>
            </a:r>
            <a:r>
              <a:rPr lang="en-US" i="1" dirty="0" err="1" smtClean="0"/>
              <a:t>writin</a:t>
            </a:r>
            <a:r>
              <a:rPr lang="en-US" i="1" dirty="0" smtClean="0"/>
              <a:t>’, Jon the educator</a:t>
            </a:r>
            <a:r>
              <a:rPr lang="en-US" dirty="0" smtClean="0"/>
              <a:t>”</a:t>
            </a:r>
          </a:p>
          <a:p>
            <a:endParaRPr lang="en-US" dirty="0" smtClean="0"/>
          </a:p>
          <a:p>
            <a:endParaRPr lang="en-US" dirty="0"/>
          </a:p>
        </p:txBody>
      </p:sp>
      <p:pic>
        <p:nvPicPr>
          <p:cNvPr id="2050" name="Picture 2" descr="http://www.qbrushes.com/top_gimp_tuts/images/light_bulb.jpg"/>
          <p:cNvPicPr>
            <a:picLocks noChangeAspect="1" noChangeArrowheads="1"/>
          </p:cNvPicPr>
          <p:nvPr/>
        </p:nvPicPr>
        <p:blipFill>
          <a:blip r:embed="rId3" cstate="print"/>
          <a:srcRect/>
          <a:stretch>
            <a:fillRect/>
          </a:stretch>
        </p:blipFill>
        <p:spPr bwMode="auto">
          <a:xfrm>
            <a:off x="4800600" y="4038600"/>
            <a:ext cx="2150806" cy="1600200"/>
          </a:xfrm>
          <a:prstGeom prst="rect">
            <a:avLst/>
          </a:prstGeom>
          <a:noFill/>
        </p:spPr>
      </p:pic>
      <p:pic>
        <p:nvPicPr>
          <p:cNvPr id="2052" name="Picture 4" descr="http://hacknmod.com/wp-content/uploads/2008/08/lasers.jpg"/>
          <p:cNvPicPr>
            <a:picLocks noChangeAspect="1" noChangeArrowheads="1"/>
          </p:cNvPicPr>
          <p:nvPr/>
        </p:nvPicPr>
        <p:blipFill>
          <a:blip r:embed="rId4" cstate="print"/>
          <a:srcRect/>
          <a:stretch>
            <a:fillRect/>
          </a:stretch>
        </p:blipFill>
        <p:spPr bwMode="auto">
          <a:xfrm>
            <a:off x="1371600" y="3962400"/>
            <a:ext cx="2155807" cy="1619251"/>
          </a:xfrm>
          <a:prstGeom prst="rect">
            <a:avLst/>
          </a:prstGeom>
          <a:noFill/>
        </p:spPr>
      </p:pic>
      <p:sp>
        <p:nvSpPr>
          <p:cNvPr id="6" name="TextBox 5"/>
          <p:cNvSpPr txBox="1"/>
          <p:nvPr/>
        </p:nvSpPr>
        <p:spPr>
          <a:xfrm>
            <a:off x="914400" y="5638800"/>
            <a:ext cx="3276600" cy="646331"/>
          </a:xfrm>
          <a:prstGeom prst="rect">
            <a:avLst/>
          </a:prstGeom>
          <a:noFill/>
        </p:spPr>
        <p:txBody>
          <a:bodyPr wrap="square" rtlCol="0">
            <a:spAutoFit/>
          </a:bodyPr>
          <a:lstStyle/>
          <a:p>
            <a:pPr>
              <a:buFont typeface="Arial" pitchFamily="34" charset="0"/>
              <a:buChar char="•"/>
            </a:pPr>
            <a:r>
              <a:rPr lang="en-US" dirty="0" smtClean="0"/>
              <a:t> Focused</a:t>
            </a:r>
          </a:p>
          <a:p>
            <a:pPr>
              <a:buFont typeface="Arial" pitchFamily="34" charset="0"/>
              <a:buChar char="•"/>
            </a:pPr>
            <a:r>
              <a:rPr lang="en-US" dirty="0" smtClean="0"/>
              <a:t> Single topic (monochromatic) </a:t>
            </a:r>
            <a:endParaRPr lang="en-US" dirty="0"/>
          </a:p>
        </p:txBody>
      </p:sp>
      <p:sp>
        <p:nvSpPr>
          <p:cNvPr id="7" name="TextBox 6"/>
          <p:cNvSpPr txBox="1"/>
          <p:nvPr/>
        </p:nvSpPr>
        <p:spPr>
          <a:xfrm>
            <a:off x="4419600" y="5715000"/>
            <a:ext cx="2819400" cy="646331"/>
          </a:xfrm>
          <a:prstGeom prst="rect">
            <a:avLst/>
          </a:prstGeom>
          <a:noFill/>
        </p:spPr>
        <p:txBody>
          <a:bodyPr wrap="square" rtlCol="0">
            <a:spAutoFit/>
          </a:bodyPr>
          <a:lstStyle/>
          <a:p>
            <a:pPr>
              <a:buFont typeface="Arial" pitchFamily="34" charset="0"/>
              <a:buChar char="•"/>
            </a:pPr>
            <a:r>
              <a:rPr lang="en-US" dirty="0" smtClean="0"/>
              <a:t> Diffuse</a:t>
            </a:r>
          </a:p>
          <a:p>
            <a:pPr>
              <a:buFont typeface="Arial" pitchFamily="34" charset="0"/>
              <a:buChar char="•"/>
            </a:pPr>
            <a:r>
              <a:rPr lang="en-US" dirty="0" smtClean="0"/>
              <a:t> Many topics (broadband)</a:t>
            </a:r>
            <a:endParaRPr lang="en-US" dirty="0"/>
          </a:p>
        </p:txBody>
      </p:sp>
      <p:sp>
        <p:nvSpPr>
          <p:cNvPr id="8" name="TextBox 7"/>
          <p:cNvSpPr txBox="1"/>
          <p:nvPr/>
        </p:nvSpPr>
        <p:spPr>
          <a:xfrm>
            <a:off x="1371600" y="6334780"/>
            <a:ext cx="2057400" cy="523220"/>
          </a:xfrm>
          <a:prstGeom prst="rect">
            <a:avLst/>
          </a:prstGeom>
          <a:noFill/>
        </p:spPr>
        <p:txBody>
          <a:bodyPr wrap="square" rtlCol="0">
            <a:spAutoFit/>
          </a:bodyPr>
          <a:lstStyle/>
          <a:p>
            <a:r>
              <a:rPr lang="en-US" sz="2800" dirty="0" smtClean="0">
                <a:solidFill>
                  <a:srgbClr val="FF0000"/>
                </a:solidFill>
              </a:rPr>
              <a:t>COHERENT</a:t>
            </a:r>
            <a:endParaRPr lang="en-US" sz="2800" dirty="0">
              <a:solidFill>
                <a:srgbClr val="FF0000"/>
              </a:solidFill>
            </a:endParaRPr>
          </a:p>
        </p:txBody>
      </p:sp>
      <p:sp>
        <p:nvSpPr>
          <p:cNvPr id="9" name="TextBox 8"/>
          <p:cNvSpPr txBox="1"/>
          <p:nvPr/>
        </p:nvSpPr>
        <p:spPr>
          <a:xfrm>
            <a:off x="4724400" y="6334780"/>
            <a:ext cx="2438400" cy="523220"/>
          </a:xfrm>
          <a:prstGeom prst="rect">
            <a:avLst/>
          </a:prstGeom>
          <a:noFill/>
        </p:spPr>
        <p:txBody>
          <a:bodyPr wrap="square" rtlCol="0">
            <a:spAutoFit/>
          </a:bodyPr>
          <a:lstStyle/>
          <a:p>
            <a:r>
              <a:rPr lang="en-US" sz="2800" dirty="0" smtClean="0">
                <a:solidFill>
                  <a:srgbClr val="FF0000"/>
                </a:solidFill>
              </a:rPr>
              <a:t>INCOHERENT</a:t>
            </a:r>
            <a:endParaRPr lang="en-US" sz="2800" dirty="0">
              <a:solidFill>
                <a:srgbClr val="FF0000"/>
              </a:solidFill>
            </a:endParaRPr>
          </a:p>
        </p:txBody>
      </p:sp>
      <p:sp>
        <p:nvSpPr>
          <p:cNvPr id="10" name="TextBox 9"/>
          <p:cNvSpPr txBox="1"/>
          <p:nvPr/>
        </p:nvSpPr>
        <p:spPr>
          <a:xfrm>
            <a:off x="1295400" y="3505200"/>
            <a:ext cx="2362200" cy="400110"/>
          </a:xfrm>
          <a:prstGeom prst="rect">
            <a:avLst/>
          </a:prstGeom>
          <a:noFill/>
        </p:spPr>
        <p:txBody>
          <a:bodyPr wrap="square" rtlCol="0">
            <a:spAutoFit/>
          </a:bodyPr>
          <a:lstStyle/>
          <a:p>
            <a:r>
              <a:rPr lang="en-US" sz="2000" dirty="0" smtClean="0">
                <a:solidFill>
                  <a:srgbClr val="FF0000"/>
                </a:solidFill>
              </a:rPr>
              <a:t>Other talks today?</a:t>
            </a:r>
            <a:endParaRPr lang="en-US" sz="2000" dirty="0">
              <a:solidFill>
                <a:srgbClr val="FF0000"/>
              </a:solidFill>
            </a:endParaRPr>
          </a:p>
        </p:txBody>
      </p:sp>
      <p:sp>
        <p:nvSpPr>
          <p:cNvPr id="11" name="TextBox 10"/>
          <p:cNvSpPr txBox="1"/>
          <p:nvPr/>
        </p:nvSpPr>
        <p:spPr>
          <a:xfrm>
            <a:off x="5257800" y="3581400"/>
            <a:ext cx="1371600" cy="400110"/>
          </a:xfrm>
          <a:prstGeom prst="rect">
            <a:avLst/>
          </a:prstGeom>
          <a:noFill/>
        </p:spPr>
        <p:txBody>
          <a:bodyPr wrap="square" rtlCol="0">
            <a:spAutoFit/>
          </a:bodyPr>
          <a:lstStyle/>
          <a:p>
            <a:r>
              <a:rPr lang="en-US" sz="2000" dirty="0" smtClean="0">
                <a:solidFill>
                  <a:srgbClr val="FF0000"/>
                </a:solidFill>
              </a:rPr>
              <a:t>My talk?</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dissolve">
                                      <p:cBhvr>
                                        <p:cTn id="33" dur="500"/>
                                        <p:tgtEl>
                                          <p:spTgt spid="20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9" presetClass="entr" presetSubtype="0" fill="hold" nodeType="with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dissolve">
                                      <p:cBhvr>
                                        <p:cTn id="44" dur="500"/>
                                        <p:tgtEl>
                                          <p:spTgt spid="20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dirty="0" smtClean="0">
                <a:solidFill>
                  <a:srgbClr val="0070C0"/>
                </a:solidFill>
              </a:rPr>
              <a:t>Once again, Chicago leads the way</a:t>
            </a:r>
            <a:br>
              <a:rPr lang="en-US" sz="4000" dirty="0" smtClean="0">
                <a:solidFill>
                  <a:srgbClr val="0070C0"/>
                </a:solidFill>
              </a:rPr>
            </a:br>
            <a:r>
              <a:rPr lang="en-US" sz="4000" dirty="0" smtClean="0">
                <a:solidFill>
                  <a:srgbClr val="0070C0"/>
                </a:solidFill>
              </a:rPr>
              <a:t>or</a:t>
            </a:r>
            <a:br>
              <a:rPr lang="en-US" sz="4000" dirty="0" smtClean="0">
                <a:solidFill>
                  <a:srgbClr val="0070C0"/>
                </a:solidFill>
              </a:rPr>
            </a:br>
            <a:r>
              <a:rPr lang="en-US" sz="4000" dirty="0" smtClean="0">
                <a:solidFill>
                  <a:srgbClr val="0070C0"/>
                </a:solidFill>
              </a:rPr>
              <a:t>Maybe Hutchins was right</a:t>
            </a:r>
            <a:endParaRPr lang="en-US" sz="4000" dirty="0">
              <a:solidFill>
                <a:srgbClr val="0070C0"/>
              </a:solidFill>
            </a:endParaRPr>
          </a:p>
        </p:txBody>
      </p:sp>
      <p:sp>
        <p:nvSpPr>
          <p:cNvPr id="3" name="Content Placeholder 2"/>
          <p:cNvSpPr>
            <a:spLocks noGrp="1"/>
          </p:cNvSpPr>
          <p:nvPr>
            <p:ph idx="1"/>
          </p:nvPr>
        </p:nvSpPr>
        <p:spPr>
          <a:xfrm>
            <a:off x="533400" y="1752600"/>
            <a:ext cx="8229600" cy="4525963"/>
          </a:xfrm>
        </p:spPr>
        <p:txBody>
          <a:bodyPr/>
          <a:lstStyle/>
          <a:p>
            <a:endParaRPr lang="en-US" dirty="0"/>
          </a:p>
        </p:txBody>
      </p:sp>
      <p:pic>
        <p:nvPicPr>
          <p:cNvPr id="64514" name="Picture 2" descr="2011-03-17-UCHICAGO.jpg"/>
          <p:cNvPicPr>
            <a:picLocks noChangeAspect="1" noChangeArrowheads="1"/>
          </p:cNvPicPr>
          <p:nvPr/>
        </p:nvPicPr>
        <p:blipFill>
          <a:blip r:embed="rId3" cstate="print"/>
          <a:srcRect/>
          <a:stretch>
            <a:fillRect/>
          </a:stretch>
        </p:blipFill>
        <p:spPr bwMode="auto">
          <a:xfrm>
            <a:off x="228600" y="1905000"/>
            <a:ext cx="8382000" cy="4780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Jon’s ‘hook ups’ and ‘progeny’</a:t>
            </a:r>
            <a:endParaRPr lang="en-US" sz="4000" dirty="0">
              <a:solidFill>
                <a:srgbClr val="0070C0"/>
              </a:solidFill>
            </a:endParaRPr>
          </a:p>
        </p:txBody>
      </p:sp>
      <p:sp>
        <p:nvSpPr>
          <p:cNvPr id="3" name="Content Placeholder 2"/>
          <p:cNvSpPr>
            <a:spLocks noGrp="1"/>
          </p:cNvSpPr>
          <p:nvPr>
            <p:ph idx="1"/>
          </p:nvPr>
        </p:nvSpPr>
        <p:spPr>
          <a:xfrm>
            <a:off x="228600" y="1295400"/>
            <a:ext cx="8686800" cy="1371600"/>
          </a:xfrm>
        </p:spPr>
        <p:txBody>
          <a:bodyPr>
            <a:normAutofit fontScale="85000" lnSpcReduction="10000"/>
          </a:bodyPr>
          <a:lstStyle/>
          <a:p>
            <a:r>
              <a:rPr lang="en-US" dirty="0" smtClean="0"/>
              <a:t>Jon has had two long-term relationships</a:t>
            </a:r>
          </a:p>
          <a:p>
            <a:r>
              <a:rPr lang="en-US" dirty="0" smtClean="0"/>
              <a:t>‘Flings’ (Cal Tech, IAS, CERN, FNAL, SLAC, Yukawa, CLNS)</a:t>
            </a:r>
          </a:p>
          <a:p>
            <a:r>
              <a:rPr lang="en-US" dirty="0" smtClean="0"/>
              <a:t>And 22 ‘children’ along the way, with 2 ‘in </a:t>
            </a:r>
            <a:r>
              <a:rPr lang="en-US" dirty="0" err="1" smtClean="0"/>
              <a:t>utero</a:t>
            </a:r>
            <a:r>
              <a:rPr lang="en-US" dirty="0" smtClean="0"/>
              <a:t>’</a:t>
            </a:r>
            <a:endParaRPr lang="en-US" dirty="0"/>
          </a:p>
        </p:txBody>
      </p:sp>
      <p:pic>
        <p:nvPicPr>
          <p:cNvPr id="37890" name="Picture 2" descr="http://hep.uchicago.edu/~rosner/Toledo.JPG"/>
          <p:cNvPicPr>
            <a:picLocks noChangeAspect="1" noChangeArrowheads="1"/>
          </p:cNvPicPr>
          <p:nvPr/>
        </p:nvPicPr>
        <p:blipFill>
          <a:blip r:embed="rId3" cstate="print"/>
          <a:srcRect/>
          <a:stretch>
            <a:fillRect/>
          </a:stretch>
        </p:blipFill>
        <p:spPr bwMode="auto">
          <a:xfrm>
            <a:off x="3505200" y="3276600"/>
            <a:ext cx="1943101" cy="1295401"/>
          </a:xfrm>
          <a:prstGeom prst="rect">
            <a:avLst/>
          </a:prstGeom>
          <a:noFill/>
        </p:spPr>
      </p:pic>
      <p:pic>
        <p:nvPicPr>
          <p:cNvPr id="37892" name="Picture 4" descr="http://www.ipadngravy.com/wp-content/uploads/2010/10/university-minnesota.gif"/>
          <p:cNvPicPr>
            <a:picLocks noChangeAspect="1" noChangeArrowheads="1"/>
          </p:cNvPicPr>
          <p:nvPr/>
        </p:nvPicPr>
        <p:blipFill>
          <a:blip r:embed="rId4" cstate="print"/>
          <a:srcRect/>
          <a:stretch>
            <a:fillRect/>
          </a:stretch>
        </p:blipFill>
        <p:spPr bwMode="auto">
          <a:xfrm>
            <a:off x="381000" y="3200400"/>
            <a:ext cx="1857375" cy="1284651"/>
          </a:xfrm>
          <a:prstGeom prst="rect">
            <a:avLst/>
          </a:prstGeom>
          <a:noFill/>
        </p:spPr>
      </p:pic>
      <p:pic>
        <p:nvPicPr>
          <p:cNvPr id="37894" name="Picture 6" descr="http://images.surveymonkey.com/_resources/11455460/62f6071f-449c-47f8-b487-5054056e8caf.jpg"/>
          <p:cNvPicPr>
            <a:picLocks noChangeAspect="1" noChangeArrowheads="1"/>
          </p:cNvPicPr>
          <p:nvPr/>
        </p:nvPicPr>
        <p:blipFill>
          <a:blip r:embed="rId5" cstate="print"/>
          <a:srcRect/>
          <a:stretch>
            <a:fillRect/>
          </a:stretch>
        </p:blipFill>
        <p:spPr bwMode="auto">
          <a:xfrm>
            <a:off x="6553200" y="3200400"/>
            <a:ext cx="1676400" cy="1676400"/>
          </a:xfrm>
          <a:prstGeom prst="rect">
            <a:avLst/>
          </a:prstGeom>
          <a:noFill/>
        </p:spPr>
      </p:pic>
      <p:cxnSp>
        <p:nvCxnSpPr>
          <p:cNvPr id="8" name="Straight Connector 7"/>
          <p:cNvCxnSpPr/>
          <p:nvPr/>
        </p:nvCxnSpPr>
        <p:spPr>
          <a:xfrm>
            <a:off x="2438400" y="3962400"/>
            <a:ext cx="8382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3962400"/>
            <a:ext cx="990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057400" y="4724400"/>
            <a:ext cx="15240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334794" y="4723606"/>
            <a:ext cx="15240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0200" y="5715000"/>
            <a:ext cx="2209800" cy="369332"/>
          </a:xfrm>
          <a:prstGeom prst="rect">
            <a:avLst/>
          </a:prstGeom>
          <a:noFill/>
        </p:spPr>
        <p:txBody>
          <a:bodyPr wrap="square" rtlCol="0">
            <a:spAutoFit/>
          </a:bodyPr>
          <a:lstStyle/>
          <a:p>
            <a:r>
              <a:rPr lang="en-US" dirty="0" smtClean="0"/>
              <a:t>5 Minnesota Ph. D.’s</a:t>
            </a:r>
            <a:endParaRPr lang="en-US" dirty="0"/>
          </a:p>
        </p:txBody>
      </p:sp>
      <p:sp>
        <p:nvSpPr>
          <p:cNvPr id="16" name="TextBox 15"/>
          <p:cNvSpPr txBox="1"/>
          <p:nvPr/>
        </p:nvSpPr>
        <p:spPr>
          <a:xfrm>
            <a:off x="4267200" y="5715000"/>
            <a:ext cx="4572000" cy="369332"/>
          </a:xfrm>
          <a:prstGeom prst="rect">
            <a:avLst/>
          </a:prstGeom>
          <a:noFill/>
        </p:spPr>
        <p:txBody>
          <a:bodyPr wrap="square" rtlCol="0">
            <a:spAutoFit/>
          </a:bodyPr>
          <a:lstStyle/>
          <a:p>
            <a:r>
              <a:rPr lang="en-US" dirty="0" smtClean="0"/>
              <a:t>17 Chicago Ph. </a:t>
            </a:r>
            <a:r>
              <a:rPr lang="en-US" dirty="0" smtClean="0"/>
              <a:t>D’s. M. SC’s and </a:t>
            </a:r>
            <a:r>
              <a:rPr lang="en-US" dirty="0" smtClean="0"/>
              <a:t>two on the way</a:t>
            </a:r>
            <a:endParaRPr lang="en-US" dirty="0"/>
          </a:p>
        </p:txBody>
      </p:sp>
      <p:sp>
        <p:nvSpPr>
          <p:cNvPr id="17" name="TextBox 16"/>
          <p:cNvSpPr txBox="1"/>
          <p:nvPr/>
        </p:nvSpPr>
        <p:spPr>
          <a:xfrm>
            <a:off x="1676400" y="6172200"/>
            <a:ext cx="5791200" cy="381000"/>
          </a:xfrm>
          <a:prstGeom prst="rect">
            <a:avLst/>
          </a:prstGeom>
          <a:noFill/>
        </p:spPr>
        <p:txBody>
          <a:bodyPr wrap="square" rtlCol="0">
            <a:spAutoFit/>
          </a:bodyPr>
          <a:lstStyle/>
          <a:p>
            <a:r>
              <a:rPr lang="en-US" dirty="0" smtClean="0">
                <a:solidFill>
                  <a:srgbClr val="FF0000"/>
                </a:solidFill>
              </a:rPr>
              <a:t>Same dad, but two different mothers – lots of half siblings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dissolve">
                                      <p:cBhvr>
                                        <p:cTn id="12" dur="500"/>
                                        <p:tgtEl>
                                          <p:spTgt spid="37892"/>
                                        </p:tgtEl>
                                      </p:cBhvr>
                                    </p:animEffect>
                                  </p:childTnLst>
                                </p:cTn>
                              </p:par>
                              <p:par>
                                <p:cTn id="13" presetID="9" presetClass="entr" presetSubtype="0" fill="hold" nodeType="withEffect">
                                  <p:stCondLst>
                                    <p:cond delay="0"/>
                                  </p:stCondLst>
                                  <p:childTnLst>
                                    <p:set>
                                      <p:cBhvr>
                                        <p:cTn id="14" dur="1" fill="hold">
                                          <p:stCondLst>
                                            <p:cond delay="0"/>
                                          </p:stCondLst>
                                        </p:cTn>
                                        <p:tgtEl>
                                          <p:spTgt spid="37894"/>
                                        </p:tgtEl>
                                        <p:attrNameLst>
                                          <p:attrName>style.visibility</p:attrName>
                                        </p:attrNameLst>
                                      </p:cBhvr>
                                      <p:to>
                                        <p:strVal val="visible"/>
                                      </p:to>
                                    </p:set>
                                    <p:animEffect transition="in" filter="dissolve">
                                      <p:cBhvr>
                                        <p:cTn id="15" dur="500"/>
                                        <p:tgtEl>
                                          <p:spTgt spid="3789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solidFill>
                  <a:srgbClr val="0070C0"/>
                </a:solidFill>
              </a:rPr>
              <a:t>Minnesota days (at least one of them)</a:t>
            </a:r>
            <a:endParaRPr lang="en-US" dirty="0">
              <a:solidFill>
                <a:srgbClr val="0070C0"/>
              </a:solidFill>
            </a:endParaRPr>
          </a:p>
        </p:txBody>
      </p:sp>
      <p:pic>
        <p:nvPicPr>
          <p:cNvPr id="1026" name="Picture 2" descr="C:\Users\Owner\Desktop\scan0077"/>
          <p:cNvPicPr>
            <a:picLocks noChangeAspect="1" noChangeArrowheads="1"/>
          </p:cNvPicPr>
          <p:nvPr/>
        </p:nvPicPr>
        <p:blipFill>
          <a:blip r:embed="rId3" cstate="print"/>
          <a:srcRect/>
          <a:stretch>
            <a:fillRect/>
          </a:stretch>
        </p:blipFill>
        <p:spPr bwMode="auto">
          <a:xfrm rot="5400000">
            <a:off x="2682105" y="-929504"/>
            <a:ext cx="3855992" cy="8001001"/>
          </a:xfrm>
          <a:prstGeom prst="rect">
            <a:avLst/>
          </a:prstGeom>
          <a:noFill/>
        </p:spPr>
      </p:pic>
      <p:sp>
        <p:nvSpPr>
          <p:cNvPr id="4" name="TextBox 3"/>
          <p:cNvSpPr txBox="1"/>
          <p:nvPr/>
        </p:nvSpPr>
        <p:spPr>
          <a:xfrm>
            <a:off x="1066800" y="5105400"/>
            <a:ext cx="7086600" cy="461665"/>
          </a:xfrm>
          <a:prstGeom prst="rect">
            <a:avLst/>
          </a:prstGeom>
          <a:noFill/>
        </p:spPr>
        <p:txBody>
          <a:bodyPr wrap="square" rtlCol="0">
            <a:spAutoFit/>
          </a:bodyPr>
          <a:lstStyle/>
          <a:p>
            <a:r>
              <a:rPr lang="en-US" sz="2400" dirty="0" smtClean="0"/>
              <a:t>UM Physics faculty, staff, and grad students, ca. 1980</a:t>
            </a:r>
            <a:endParaRPr lang="en-US" sz="2400" dirty="0"/>
          </a:p>
        </p:txBody>
      </p:sp>
      <p:sp>
        <p:nvSpPr>
          <p:cNvPr id="5" name="TextBox 4"/>
          <p:cNvSpPr txBox="1"/>
          <p:nvPr/>
        </p:nvSpPr>
        <p:spPr>
          <a:xfrm>
            <a:off x="228600" y="5715000"/>
            <a:ext cx="8534400" cy="830997"/>
          </a:xfrm>
          <a:prstGeom prst="rect">
            <a:avLst/>
          </a:prstGeom>
          <a:noFill/>
        </p:spPr>
        <p:txBody>
          <a:bodyPr wrap="square" rtlCol="0">
            <a:spAutoFit/>
          </a:bodyPr>
          <a:lstStyle/>
          <a:p>
            <a:pPr algn="ctr"/>
            <a:r>
              <a:rPr lang="en-US" sz="2400" dirty="0" smtClean="0"/>
              <a:t>Where’s Waldo? </a:t>
            </a:r>
          </a:p>
          <a:p>
            <a:pPr algn="ctr"/>
            <a:r>
              <a:rPr lang="en-US" sz="2400" dirty="0" smtClean="0"/>
              <a:t>Find Steve </a:t>
            </a:r>
            <a:r>
              <a:rPr lang="en-US" sz="2400" dirty="0" err="1" smtClean="0"/>
              <a:t>Gasiorowicz</a:t>
            </a:r>
            <a:r>
              <a:rPr lang="en-US" sz="2400" dirty="0" smtClean="0"/>
              <a:t>, Peter </a:t>
            </a:r>
            <a:r>
              <a:rPr lang="en-US" sz="2400" dirty="0" err="1" smtClean="0"/>
              <a:t>Moxhay</a:t>
            </a:r>
            <a:r>
              <a:rPr lang="en-US" sz="2400" dirty="0" smtClean="0"/>
              <a:t> and Jon </a:t>
            </a:r>
            <a:r>
              <a:rPr lang="en-US" sz="2400" dirty="0" err="1" smtClean="0"/>
              <a:t>Rosner</a:t>
            </a:r>
            <a:r>
              <a:rPr lang="en-US" sz="2400" dirty="0" smtClean="0"/>
              <a:t> (MIA) </a:t>
            </a:r>
            <a:endParaRPr lang="en-US" sz="2400" dirty="0"/>
          </a:p>
        </p:txBody>
      </p:sp>
      <p:sp>
        <p:nvSpPr>
          <p:cNvPr id="6" name="Oval 5"/>
          <p:cNvSpPr/>
          <p:nvPr/>
        </p:nvSpPr>
        <p:spPr>
          <a:xfrm>
            <a:off x="6477000" y="2667000"/>
            <a:ext cx="457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95600" y="2514600"/>
            <a:ext cx="457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6096000"/>
            <a:ext cx="838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6019800"/>
            <a:ext cx="1905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95400" y="6019800"/>
            <a:ext cx="24384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One student’s view of a </a:t>
            </a:r>
            <a:br>
              <a:rPr lang="en-US" dirty="0" smtClean="0">
                <a:solidFill>
                  <a:srgbClr val="0070C0"/>
                </a:solidFill>
              </a:rPr>
            </a:br>
            <a:r>
              <a:rPr lang="en-US" dirty="0" smtClean="0">
                <a:solidFill>
                  <a:srgbClr val="0070C0"/>
                </a:solidFill>
              </a:rPr>
              <a:t>University of Minnesota Physics Ph. D.</a:t>
            </a:r>
            <a:endParaRPr lang="en-US" dirty="0">
              <a:solidFill>
                <a:srgbClr val="0070C0"/>
              </a:solidFill>
            </a:endParaRPr>
          </a:p>
        </p:txBody>
      </p:sp>
      <p:pic>
        <p:nvPicPr>
          <p:cNvPr id="1026" name="Picture 2" descr="C:\Users\Owner\Desktop\scan0076.jpg"/>
          <p:cNvPicPr>
            <a:picLocks noChangeAspect="1" noChangeArrowheads="1"/>
          </p:cNvPicPr>
          <p:nvPr/>
        </p:nvPicPr>
        <p:blipFill>
          <a:blip r:embed="rId3" cstate="print"/>
          <a:srcRect/>
          <a:stretch>
            <a:fillRect/>
          </a:stretch>
        </p:blipFill>
        <p:spPr bwMode="auto">
          <a:xfrm>
            <a:off x="4876800" y="1447800"/>
            <a:ext cx="3699681" cy="7716838"/>
          </a:xfrm>
          <a:prstGeom prst="rect">
            <a:avLst/>
          </a:prstGeom>
          <a:noFill/>
        </p:spPr>
      </p:pic>
      <p:pic>
        <p:nvPicPr>
          <p:cNvPr id="1027" name="Picture 3" descr="C:\Users\Owner\Desktop\Michelangelo-Sistine-Chapel-Adam-[1].jpg"/>
          <p:cNvPicPr>
            <a:picLocks noChangeAspect="1" noChangeArrowheads="1"/>
          </p:cNvPicPr>
          <p:nvPr/>
        </p:nvPicPr>
        <p:blipFill>
          <a:blip r:embed="rId4" cstate="print"/>
          <a:srcRect/>
          <a:stretch>
            <a:fillRect/>
          </a:stretch>
        </p:blipFill>
        <p:spPr bwMode="auto">
          <a:xfrm>
            <a:off x="228600" y="1905000"/>
            <a:ext cx="4562686" cy="2443163"/>
          </a:xfrm>
          <a:prstGeom prst="rect">
            <a:avLst/>
          </a:prstGeom>
          <a:noFill/>
        </p:spPr>
      </p:pic>
      <p:sp>
        <p:nvSpPr>
          <p:cNvPr id="6" name="TextBox 5"/>
          <p:cNvSpPr txBox="1"/>
          <p:nvPr/>
        </p:nvSpPr>
        <p:spPr>
          <a:xfrm>
            <a:off x="609600" y="4953000"/>
            <a:ext cx="4114800" cy="1200329"/>
          </a:xfrm>
          <a:prstGeom prst="rect">
            <a:avLst/>
          </a:prstGeom>
          <a:noFill/>
        </p:spPr>
        <p:txBody>
          <a:bodyPr wrap="square" rtlCol="0">
            <a:spAutoFit/>
          </a:bodyPr>
          <a:lstStyle/>
          <a:p>
            <a:pPr algn="ctr"/>
            <a:r>
              <a:rPr lang="en-US" sz="2400" dirty="0" smtClean="0">
                <a:solidFill>
                  <a:srgbClr val="FF0000"/>
                </a:solidFill>
              </a:rPr>
              <a:t>C</a:t>
            </a:r>
            <a:r>
              <a:rPr lang="en-US" sz="2400" dirty="0" smtClean="0">
                <a:solidFill>
                  <a:srgbClr val="FFC000"/>
                </a:solidFill>
              </a:rPr>
              <a:t>o</a:t>
            </a:r>
            <a:r>
              <a:rPr lang="en-US" sz="2400" dirty="0" smtClean="0"/>
              <a:t>l</a:t>
            </a:r>
            <a:r>
              <a:rPr lang="en-US" sz="2400" dirty="0" smtClean="0">
                <a:solidFill>
                  <a:srgbClr val="7030A0"/>
                </a:solidFill>
              </a:rPr>
              <a:t>o</a:t>
            </a:r>
            <a:r>
              <a:rPr lang="en-US" sz="2400" dirty="0" smtClean="0">
                <a:solidFill>
                  <a:srgbClr val="00B050"/>
                </a:solidFill>
              </a:rPr>
              <a:t>r</a:t>
            </a:r>
            <a:r>
              <a:rPr lang="en-US" sz="2400" dirty="0" smtClean="0"/>
              <a:t> chalk painting on blackboard in the UM Physics student lounge, ca. 1980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solidFill>
                  <a:srgbClr val="0070C0"/>
                </a:solidFill>
              </a:rPr>
              <a:t>Jon has always had varied interests</a:t>
            </a:r>
            <a:endParaRPr lang="en-US" dirty="0">
              <a:solidFill>
                <a:srgbClr val="0070C0"/>
              </a:solidFill>
            </a:endParaRPr>
          </a:p>
        </p:txBody>
      </p:sp>
      <p:sp>
        <p:nvSpPr>
          <p:cNvPr id="3" name="Content Placeholder 2"/>
          <p:cNvSpPr>
            <a:spLocks noGrp="1"/>
          </p:cNvSpPr>
          <p:nvPr>
            <p:ph idx="1"/>
          </p:nvPr>
        </p:nvSpPr>
        <p:spPr>
          <a:xfrm>
            <a:off x="381000" y="1143000"/>
            <a:ext cx="8229600" cy="4525963"/>
          </a:xfrm>
        </p:spPr>
        <p:txBody>
          <a:bodyPr/>
          <a:lstStyle/>
          <a:p>
            <a:r>
              <a:rPr lang="en-US" dirty="0" smtClean="0">
                <a:solidFill>
                  <a:srgbClr val="FF0000"/>
                </a:solidFill>
              </a:rPr>
              <a:t>“</a:t>
            </a:r>
            <a:r>
              <a:rPr lang="en-US" i="1" dirty="0" smtClean="0">
                <a:solidFill>
                  <a:srgbClr val="FF0000"/>
                </a:solidFill>
              </a:rPr>
              <a:t>Temperature control in man and machine</a:t>
            </a:r>
            <a:r>
              <a:rPr lang="en-US" dirty="0" smtClean="0">
                <a:solidFill>
                  <a:srgbClr val="FF0000"/>
                </a:solidFill>
              </a:rPr>
              <a:t>”</a:t>
            </a:r>
          </a:p>
          <a:p>
            <a:r>
              <a:rPr lang="en-US" dirty="0" smtClean="0"/>
              <a:t>Jonathan Lincoln </a:t>
            </a:r>
            <a:r>
              <a:rPr lang="en-US" dirty="0" err="1" smtClean="0"/>
              <a:t>Rosner</a:t>
            </a:r>
            <a:r>
              <a:rPr lang="en-US" dirty="0" smtClean="0"/>
              <a:t> (Age 16) , Roosevelt High School , Tuckahoe, New York </a:t>
            </a:r>
          </a:p>
          <a:p>
            <a:r>
              <a:rPr lang="en-US" dirty="0" smtClean="0"/>
              <a:t>1958 Westinghouse Science Talent Search</a:t>
            </a:r>
          </a:p>
          <a:p>
            <a:endParaRPr lang="en-US" dirty="0" smtClean="0"/>
          </a:p>
        </p:txBody>
      </p:sp>
      <p:sp>
        <p:nvSpPr>
          <p:cNvPr id="4" name="Rectangle 3"/>
          <p:cNvSpPr/>
          <p:nvPr/>
        </p:nvSpPr>
        <p:spPr>
          <a:xfrm>
            <a:off x="0" y="6019800"/>
            <a:ext cx="8915400" cy="646331"/>
          </a:xfrm>
          <a:prstGeom prst="rect">
            <a:avLst/>
          </a:prstGeom>
        </p:spPr>
        <p:txBody>
          <a:bodyPr wrap="square">
            <a:spAutoFit/>
          </a:bodyPr>
          <a:lstStyle/>
          <a:p>
            <a:pPr algn="ctr"/>
            <a:r>
              <a:rPr lang="en-US" dirty="0" smtClean="0">
                <a:hlinkClick r:id="rId3"/>
              </a:rPr>
              <a:t>http://www.flickr.com/photos/societyforscience/sets/72157624917221952/show/</a:t>
            </a:r>
            <a:endParaRPr lang="en-US" dirty="0" smtClean="0"/>
          </a:p>
          <a:p>
            <a:pPr algn="ctr"/>
            <a:r>
              <a:rPr lang="en-US" dirty="0" smtClean="0"/>
              <a:t>Has lots more photos, including ones of then Vice-President Richard Nixon in attendance</a:t>
            </a:r>
            <a:endParaRPr lang="en-US" dirty="0"/>
          </a:p>
        </p:txBody>
      </p:sp>
      <p:pic>
        <p:nvPicPr>
          <p:cNvPr id="1026" name="Picture 2" descr="http://www.societyforscience.org/view.image?Id=1379"/>
          <p:cNvPicPr>
            <a:picLocks noChangeAspect="1" noChangeArrowheads="1"/>
          </p:cNvPicPr>
          <p:nvPr/>
        </p:nvPicPr>
        <p:blipFill>
          <a:blip r:embed="rId4" cstate="print"/>
          <a:srcRect/>
          <a:stretch>
            <a:fillRect/>
          </a:stretch>
        </p:blipFill>
        <p:spPr bwMode="auto">
          <a:xfrm>
            <a:off x="3168650" y="-6308725"/>
            <a:ext cx="6515100" cy="2466975"/>
          </a:xfrm>
          <a:prstGeom prst="rect">
            <a:avLst/>
          </a:prstGeom>
          <a:noFill/>
        </p:spPr>
      </p:pic>
      <p:pic>
        <p:nvPicPr>
          <p:cNvPr id="1027" name="Picture 3" descr="C:\Users\Owner\Desktop\photo1379.jpg"/>
          <p:cNvPicPr>
            <a:picLocks noChangeAspect="1" noChangeArrowheads="1"/>
          </p:cNvPicPr>
          <p:nvPr/>
        </p:nvPicPr>
        <p:blipFill>
          <a:blip r:embed="rId4" cstate="print"/>
          <a:srcRect/>
          <a:stretch>
            <a:fillRect/>
          </a:stretch>
        </p:blipFill>
        <p:spPr bwMode="auto">
          <a:xfrm>
            <a:off x="1066800" y="3429000"/>
            <a:ext cx="6515100" cy="24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dissolve">
                                      <p:cBhvr>
                                        <p:cTn id="22" dur="500"/>
                                        <p:tgtEl>
                                          <p:spTgt spid="10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1787</Words>
  <Application>Microsoft Office PowerPoint</Application>
  <PresentationFormat>On-screen Show (4:3)</PresentationFormat>
  <Paragraphs>207</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Jon Rosner Symposium  “Jon the Educator ” Richard Robinett* Department of Physics Penn State University  </vt:lpstr>
      <vt:lpstr>Why the focus on education?</vt:lpstr>
      <vt:lpstr>Musings on famous sayings</vt:lpstr>
      <vt:lpstr>Sources and approaches for this talk? This talk versus other talks today? </vt:lpstr>
      <vt:lpstr>Once again, Chicago leads the way or Maybe Hutchins was right</vt:lpstr>
      <vt:lpstr>Jon’s ‘hook ups’ and ‘progeny’</vt:lpstr>
      <vt:lpstr>Minnesota days (at least one of them)</vt:lpstr>
      <vt:lpstr>One student’s view of a  University of Minnesota Physics Ph. D.</vt:lpstr>
      <vt:lpstr>Jon has always had varied interests</vt:lpstr>
      <vt:lpstr>Do we always teach like we learned?</vt:lpstr>
      <vt:lpstr>Jon’s own words on teaching</vt:lpstr>
      <vt:lpstr>“Experimental projects in graduate theoretical physics courses”, JLR, Am. J. Phys, 1231-1236 (1996) </vt:lpstr>
      <vt:lpstr>Slide 13</vt:lpstr>
      <vt:lpstr>As if Jackson wasn’t hard enough</vt:lpstr>
      <vt:lpstr>Slide 15</vt:lpstr>
      <vt:lpstr>The perils of being an experimentalist</vt:lpstr>
      <vt:lpstr>Graduate teaching at Chicago</vt:lpstr>
      <vt:lpstr>Personal experiences</vt:lpstr>
      <vt:lpstr>More quotes from Jon</vt:lpstr>
      <vt:lpstr>More things I shamelessly used</vt:lpstr>
      <vt:lpstr>Review articles for AJP</vt:lpstr>
      <vt:lpstr>Classical analogs of particle effects</vt:lpstr>
      <vt:lpstr>Jon Rosner the ‘quantum mechanic’  </vt:lpstr>
      <vt:lpstr>Slide 24</vt:lpstr>
      <vt:lpstr>Personal memories</vt:lpstr>
      <vt:lpstr>Education in the most general sense</vt:lpstr>
      <vt:lpstr>Similar comments from another Minnesota student</vt:lpstr>
      <vt:lpstr>Comments from a Chicago student</vt:lpstr>
      <vt:lpstr>More comments (cont’d)</vt:lpstr>
      <vt:lpstr>Last subject, congratulations!</vt:lpstr>
      <vt:lpstr>In conclusion, many 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 Rosner Symposium  “Jon the Educator” Richard Robinett* Department of Physics Penn State University</dc:title>
  <dc:creator>robinett</dc:creator>
  <cp:lastModifiedBy>Owner</cp:lastModifiedBy>
  <cp:revision>77</cp:revision>
  <dcterms:created xsi:type="dcterms:W3CDTF">2006-08-16T00:00:00Z</dcterms:created>
  <dcterms:modified xsi:type="dcterms:W3CDTF">2011-04-01T11:39:55Z</dcterms:modified>
</cp:coreProperties>
</file>